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8"/>
  </p:notesMasterIdLst>
  <p:sldIdLst>
    <p:sldId id="256" r:id="rId5"/>
    <p:sldId id="2147376788" r:id="rId6"/>
    <p:sldId id="2147376794" r:id="rId7"/>
    <p:sldId id="2147376795" r:id="rId8"/>
    <p:sldId id="2147376796" r:id="rId9"/>
    <p:sldId id="2147376797" r:id="rId10"/>
    <p:sldId id="2147376798" r:id="rId11"/>
    <p:sldId id="2147376799" r:id="rId12"/>
    <p:sldId id="2147376801" r:id="rId13"/>
    <p:sldId id="2147376802" r:id="rId14"/>
    <p:sldId id="2147376803" r:id="rId15"/>
    <p:sldId id="2147376800" r:id="rId16"/>
    <p:sldId id="261" r:id="rId17"/>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anya Johnson" initials="TJ" lastIdx="3" clrIdx="0">
    <p:extLst>
      <p:ext uri="{19B8F6BF-5375-455C-9EA6-DF929625EA0E}">
        <p15:presenceInfo xmlns:p15="http://schemas.microsoft.com/office/powerpoint/2012/main" userId="S::tanya.johnson@westmidlands.police.uk::40e5d38b-424b-433e-88d5-7a3c55c915a0" providerId="AD"/>
      </p:ext>
    </p:extLst>
  </p:cmAuthor>
  <p:cmAuthor id="2" name="Tanya Johnson" initials="TJ [2]" lastIdx="1" clrIdx="1">
    <p:extLst>
      <p:ext uri="{19B8F6BF-5375-455C-9EA6-DF929625EA0E}">
        <p15:presenceInfo xmlns:p15="http://schemas.microsoft.com/office/powerpoint/2012/main" userId="S-1-5-21-257229128-2951453643-3691555182-7030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66CC"/>
    <a:srgbClr val="FFA8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5" d="100"/>
          <a:sy n="95" d="100"/>
        </p:scale>
        <p:origin x="453" y="39"/>
      </p:cViewPr>
      <p:guideLst>
        <p:guide orient="horz" pos="162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embeddings/oleObject1.bin"/><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embeddings/oleObject2.bin"/><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'TIU '!$B$93</c:f>
              <c:strCache>
                <c:ptCount val="1"/>
                <c:pt idx="0">
                  <c:v>Total Number </c:v>
                </c:pt>
              </c:strCache>
            </c:strRef>
          </c:tx>
          <c:spPr>
            <a:solidFill>
              <a:schemeClr val="accent1"/>
            </a:solidFill>
            <a:ln>
              <a:noFill/>
            </a:ln>
            <a:effectLst/>
          </c:spPr>
          <c:invertIfNegative val="0"/>
          <c:cat>
            <c:numRef>
              <c:f>'TIU '!$A$94:$A$113</c:f>
              <c:numCache>
                <c:formatCode>mmm\-yy</c:formatCode>
                <c:ptCount val="20"/>
                <c:pt idx="0">
                  <c:v>45292</c:v>
                </c:pt>
                <c:pt idx="1">
                  <c:v>45323</c:v>
                </c:pt>
                <c:pt idx="2">
                  <c:v>45352</c:v>
                </c:pt>
                <c:pt idx="3">
                  <c:v>45383</c:v>
                </c:pt>
                <c:pt idx="4">
                  <c:v>45413</c:v>
                </c:pt>
                <c:pt idx="5">
                  <c:v>45444</c:v>
                </c:pt>
                <c:pt idx="6">
                  <c:v>45474</c:v>
                </c:pt>
                <c:pt idx="7">
                  <c:v>45505</c:v>
                </c:pt>
                <c:pt idx="8">
                  <c:v>45536</c:v>
                </c:pt>
                <c:pt idx="9">
                  <c:v>45566</c:v>
                </c:pt>
                <c:pt idx="10">
                  <c:v>45597</c:v>
                </c:pt>
                <c:pt idx="11">
                  <c:v>45627</c:v>
                </c:pt>
                <c:pt idx="12">
                  <c:v>45658</c:v>
                </c:pt>
                <c:pt idx="13">
                  <c:v>45689</c:v>
                </c:pt>
                <c:pt idx="14">
                  <c:v>45717</c:v>
                </c:pt>
                <c:pt idx="15">
                  <c:v>45748</c:v>
                </c:pt>
                <c:pt idx="16">
                  <c:v>45778</c:v>
                </c:pt>
                <c:pt idx="17">
                  <c:v>45809</c:v>
                </c:pt>
                <c:pt idx="18">
                  <c:v>45839</c:v>
                </c:pt>
                <c:pt idx="19">
                  <c:v>45870</c:v>
                </c:pt>
              </c:numCache>
            </c:numRef>
          </c:cat>
          <c:val>
            <c:numRef>
              <c:f>'TIU '!$B$94:$B$113</c:f>
              <c:numCache>
                <c:formatCode>#,##0</c:formatCode>
                <c:ptCount val="20"/>
                <c:pt idx="0" formatCode="General">
                  <c:v>932</c:v>
                </c:pt>
                <c:pt idx="1">
                  <c:v>1146</c:v>
                </c:pt>
                <c:pt idx="2">
                  <c:v>1456</c:v>
                </c:pt>
                <c:pt idx="3">
                  <c:v>1239</c:v>
                </c:pt>
                <c:pt idx="4">
                  <c:v>1304</c:v>
                </c:pt>
                <c:pt idx="5">
                  <c:v>1493</c:v>
                </c:pt>
                <c:pt idx="6">
                  <c:v>1409</c:v>
                </c:pt>
                <c:pt idx="7">
                  <c:v>1257</c:v>
                </c:pt>
                <c:pt idx="8">
                  <c:v>1632</c:v>
                </c:pt>
                <c:pt idx="9">
                  <c:v>1658</c:v>
                </c:pt>
                <c:pt idx="10">
                  <c:v>1517</c:v>
                </c:pt>
                <c:pt idx="11">
                  <c:v>1220</c:v>
                </c:pt>
                <c:pt idx="12">
                  <c:v>1662</c:v>
                </c:pt>
                <c:pt idx="13">
                  <c:v>2098</c:v>
                </c:pt>
                <c:pt idx="14">
                  <c:v>2441</c:v>
                </c:pt>
                <c:pt idx="15">
                  <c:v>2029</c:v>
                </c:pt>
                <c:pt idx="16">
                  <c:v>2158</c:v>
                </c:pt>
                <c:pt idx="17">
                  <c:v>2184</c:v>
                </c:pt>
                <c:pt idx="18">
                  <c:v>2078</c:v>
                </c:pt>
              </c:numCache>
            </c:numRef>
          </c:val>
          <c:extLst>
            <c:ext xmlns:c16="http://schemas.microsoft.com/office/drawing/2014/chart" uri="{C3380CC4-5D6E-409C-BE32-E72D297353CC}">
              <c16:uniqueId val="{00000000-D225-4D7C-A050-BCB9012C621E}"/>
            </c:ext>
          </c:extLst>
        </c:ser>
        <c:ser>
          <c:idx val="1"/>
          <c:order val="1"/>
          <c:tx>
            <c:strRef>
              <c:f>'TIU '!$C$93</c:f>
              <c:strCache>
                <c:ptCount val="1"/>
                <c:pt idx="0">
                  <c:v>NFA</c:v>
                </c:pt>
              </c:strCache>
            </c:strRef>
          </c:tx>
          <c:spPr>
            <a:solidFill>
              <a:schemeClr val="accent2"/>
            </a:solidFill>
            <a:ln>
              <a:noFill/>
            </a:ln>
            <a:effectLst/>
          </c:spPr>
          <c:invertIfNegative val="0"/>
          <c:cat>
            <c:numRef>
              <c:f>'TIU '!$A$94:$A$113</c:f>
              <c:numCache>
                <c:formatCode>mmm\-yy</c:formatCode>
                <c:ptCount val="20"/>
                <c:pt idx="0">
                  <c:v>45292</c:v>
                </c:pt>
                <c:pt idx="1">
                  <c:v>45323</c:v>
                </c:pt>
                <c:pt idx="2">
                  <c:v>45352</c:v>
                </c:pt>
                <c:pt idx="3">
                  <c:v>45383</c:v>
                </c:pt>
                <c:pt idx="4">
                  <c:v>45413</c:v>
                </c:pt>
                <c:pt idx="5">
                  <c:v>45444</c:v>
                </c:pt>
                <c:pt idx="6">
                  <c:v>45474</c:v>
                </c:pt>
                <c:pt idx="7">
                  <c:v>45505</c:v>
                </c:pt>
                <c:pt idx="8">
                  <c:v>45536</c:v>
                </c:pt>
                <c:pt idx="9">
                  <c:v>45566</c:v>
                </c:pt>
                <c:pt idx="10">
                  <c:v>45597</c:v>
                </c:pt>
                <c:pt idx="11">
                  <c:v>45627</c:v>
                </c:pt>
                <c:pt idx="12">
                  <c:v>45658</c:v>
                </c:pt>
                <c:pt idx="13">
                  <c:v>45689</c:v>
                </c:pt>
                <c:pt idx="14">
                  <c:v>45717</c:v>
                </c:pt>
                <c:pt idx="15">
                  <c:v>45748</c:v>
                </c:pt>
                <c:pt idx="16">
                  <c:v>45778</c:v>
                </c:pt>
                <c:pt idx="17">
                  <c:v>45809</c:v>
                </c:pt>
                <c:pt idx="18">
                  <c:v>45839</c:v>
                </c:pt>
                <c:pt idx="19">
                  <c:v>45870</c:v>
                </c:pt>
              </c:numCache>
            </c:numRef>
          </c:cat>
          <c:val>
            <c:numRef>
              <c:f>'TIU '!$C$94:$C$113</c:f>
              <c:numCache>
                <c:formatCode>General</c:formatCode>
                <c:ptCount val="20"/>
                <c:pt idx="0">
                  <c:v>55</c:v>
                </c:pt>
                <c:pt idx="1">
                  <c:v>106</c:v>
                </c:pt>
                <c:pt idx="2">
                  <c:v>156</c:v>
                </c:pt>
                <c:pt idx="3">
                  <c:v>205</c:v>
                </c:pt>
                <c:pt idx="4">
                  <c:v>246</c:v>
                </c:pt>
                <c:pt idx="5">
                  <c:v>191</c:v>
                </c:pt>
                <c:pt idx="6">
                  <c:v>141</c:v>
                </c:pt>
                <c:pt idx="7">
                  <c:v>184</c:v>
                </c:pt>
                <c:pt idx="8">
                  <c:v>254</c:v>
                </c:pt>
                <c:pt idx="9">
                  <c:v>282</c:v>
                </c:pt>
                <c:pt idx="10">
                  <c:v>213</c:v>
                </c:pt>
                <c:pt idx="11">
                  <c:v>179</c:v>
                </c:pt>
                <c:pt idx="12">
                  <c:v>189</c:v>
                </c:pt>
                <c:pt idx="13">
                  <c:v>244</c:v>
                </c:pt>
                <c:pt idx="14">
                  <c:v>314</c:v>
                </c:pt>
                <c:pt idx="15" formatCode="#,##0">
                  <c:v>1498</c:v>
                </c:pt>
                <c:pt idx="16">
                  <c:v>708</c:v>
                </c:pt>
                <c:pt idx="17">
                  <c:v>947</c:v>
                </c:pt>
                <c:pt idx="18">
                  <c:v>727</c:v>
                </c:pt>
              </c:numCache>
            </c:numRef>
          </c:val>
          <c:extLst>
            <c:ext xmlns:c16="http://schemas.microsoft.com/office/drawing/2014/chart" uri="{C3380CC4-5D6E-409C-BE32-E72D297353CC}">
              <c16:uniqueId val="{00000001-D225-4D7C-A050-BCB9012C621E}"/>
            </c:ext>
          </c:extLst>
        </c:ser>
        <c:ser>
          <c:idx val="2"/>
          <c:order val="2"/>
          <c:tx>
            <c:strRef>
              <c:f>'TIU '!$D$93</c:f>
              <c:strCache>
                <c:ptCount val="1"/>
                <c:pt idx="0">
                  <c:v>Warning Letter </c:v>
                </c:pt>
              </c:strCache>
            </c:strRef>
          </c:tx>
          <c:spPr>
            <a:solidFill>
              <a:schemeClr val="accent3"/>
            </a:solidFill>
            <a:ln>
              <a:noFill/>
            </a:ln>
            <a:effectLst/>
          </c:spPr>
          <c:invertIfNegative val="0"/>
          <c:cat>
            <c:numRef>
              <c:f>'TIU '!$A$94:$A$113</c:f>
              <c:numCache>
                <c:formatCode>mmm\-yy</c:formatCode>
                <c:ptCount val="20"/>
                <c:pt idx="0">
                  <c:v>45292</c:v>
                </c:pt>
                <c:pt idx="1">
                  <c:v>45323</c:v>
                </c:pt>
                <c:pt idx="2">
                  <c:v>45352</c:v>
                </c:pt>
                <c:pt idx="3">
                  <c:v>45383</c:v>
                </c:pt>
                <c:pt idx="4">
                  <c:v>45413</c:v>
                </c:pt>
                <c:pt idx="5">
                  <c:v>45444</c:v>
                </c:pt>
                <c:pt idx="6">
                  <c:v>45474</c:v>
                </c:pt>
                <c:pt idx="7">
                  <c:v>45505</c:v>
                </c:pt>
                <c:pt idx="8">
                  <c:v>45536</c:v>
                </c:pt>
                <c:pt idx="9">
                  <c:v>45566</c:v>
                </c:pt>
                <c:pt idx="10">
                  <c:v>45597</c:v>
                </c:pt>
                <c:pt idx="11">
                  <c:v>45627</c:v>
                </c:pt>
                <c:pt idx="12">
                  <c:v>45658</c:v>
                </c:pt>
                <c:pt idx="13">
                  <c:v>45689</c:v>
                </c:pt>
                <c:pt idx="14">
                  <c:v>45717</c:v>
                </c:pt>
                <c:pt idx="15">
                  <c:v>45748</c:v>
                </c:pt>
                <c:pt idx="16">
                  <c:v>45778</c:v>
                </c:pt>
                <c:pt idx="17">
                  <c:v>45809</c:v>
                </c:pt>
                <c:pt idx="18">
                  <c:v>45839</c:v>
                </c:pt>
                <c:pt idx="19">
                  <c:v>45870</c:v>
                </c:pt>
              </c:numCache>
            </c:numRef>
          </c:cat>
          <c:val>
            <c:numRef>
              <c:f>'TIU '!$D$94:$D$113</c:f>
              <c:numCache>
                <c:formatCode>General</c:formatCode>
                <c:ptCount val="20"/>
                <c:pt idx="0">
                  <c:v>151</c:v>
                </c:pt>
                <c:pt idx="1">
                  <c:v>197</c:v>
                </c:pt>
                <c:pt idx="2">
                  <c:v>360</c:v>
                </c:pt>
                <c:pt idx="3">
                  <c:v>367</c:v>
                </c:pt>
                <c:pt idx="4">
                  <c:v>191</c:v>
                </c:pt>
                <c:pt idx="5">
                  <c:v>203</c:v>
                </c:pt>
                <c:pt idx="6">
                  <c:v>391</c:v>
                </c:pt>
                <c:pt idx="7">
                  <c:v>185</c:v>
                </c:pt>
                <c:pt idx="8">
                  <c:v>393</c:v>
                </c:pt>
                <c:pt idx="9">
                  <c:v>661</c:v>
                </c:pt>
                <c:pt idx="10">
                  <c:v>224</c:v>
                </c:pt>
                <c:pt idx="11">
                  <c:v>209</c:v>
                </c:pt>
                <c:pt idx="12">
                  <c:v>240</c:v>
                </c:pt>
                <c:pt idx="13">
                  <c:v>386</c:v>
                </c:pt>
                <c:pt idx="14">
                  <c:v>523</c:v>
                </c:pt>
                <c:pt idx="15">
                  <c:v>141</c:v>
                </c:pt>
                <c:pt idx="16">
                  <c:v>848</c:v>
                </c:pt>
                <c:pt idx="17">
                  <c:v>498</c:v>
                </c:pt>
                <c:pt idx="18">
                  <c:v>898</c:v>
                </c:pt>
              </c:numCache>
            </c:numRef>
          </c:val>
          <c:extLst>
            <c:ext xmlns:c16="http://schemas.microsoft.com/office/drawing/2014/chart" uri="{C3380CC4-5D6E-409C-BE32-E72D297353CC}">
              <c16:uniqueId val="{00000002-D225-4D7C-A050-BCB9012C621E}"/>
            </c:ext>
          </c:extLst>
        </c:ser>
        <c:ser>
          <c:idx val="3"/>
          <c:order val="3"/>
          <c:tx>
            <c:strRef>
              <c:f>'TIU '!$E$93</c:f>
              <c:strCache>
                <c:ptCount val="1"/>
                <c:pt idx="0">
                  <c:v>Education </c:v>
                </c:pt>
              </c:strCache>
            </c:strRef>
          </c:tx>
          <c:spPr>
            <a:solidFill>
              <a:schemeClr val="accent4"/>
            </a:solidFill>
            <a:ln>
              <a:noFill/>
            </a:ln>
            <a:effectLst/>
          </c:spPr>
          <c:invertIfNegative val="0"/>
          <c:cat>
            <c:numRef>
              <c:f>'TIU '!$A$94:$A$113</c:f>
              <c:numCache>
                <c:formatCode>mmm\-yy</c:formatCode>
                <c:ptCount val="20"/>
                <c:pt idx="0">
                  <c:v>45292</c:v>
                </c:pt>
                <c:pt idx="1">
                  <c:v>45323</c:v>
                </c:pt>
                <c:pt idx="2">
                  <c:v>45352</c:v>
                </c:pt>
                <c:pt idx="3">
                  <c:v>45383</c:v>
                </c:pt>
                <c:pt idx="4">
                  <c:v>45413</c:v>
                </c:pt>
                <c:pt idx="5">
                  <c:v>45444</c:v>
                </c:pt>
                <c:pt idx="6">
                  <c:v>45474</c:v>
                </c:pt>
                <c:pt idx="7">
                  <c:v>45505</c:v>
                </c:pt>
                <c:pt idx="8">
                  <c:v>45536</c:v>
                </c:pt>
                <c:pt idx="9">
                  <c:v>45566</c:v>
                </c:pt>
                <c:pt idx="10">
                  <c:v>45597</c:v>
                </c:pt>
                <c:pt idx="11">
                  <c:v>45627</c:v>
                </c:pt>
                <c:pt idx="12">
                  <c:v>45658</c:v>
                </c:pt>
                <c:pt idx="13">
                  <c:v>45689</c:v>
                </c:pt>
                <c:pt idx="14">
                  <c:v>45717</c:v>
                </c:pt>
                <c:pt idx="15">
                  <c:v>45748</c:v>
                </c:pt>
                <c:pt idx="16">
                  <c:v>45778</c:v>
                </c:pt>
                <c:pt idx="17">
                  <c:v>45809</c:v>
                </c:pt>
                <c:pt idx="18">
                  <c:v>45839</c:v>
                </c:pt>
                <c:pt idx="19">
                  <c:v>45870</c:v>
                </c:pt>
              </c:numCache>
            </c:numRef>
          </c:cat>
          <c:val>
            <c:numRef>
              <c:f>'TIU '!$E$94:$E$113</c:f>
              <c:numCache>
                <c:formatCode>General</c:formatCode>
                <c:ptCount val="20"/>
                <c:pt idx="0">
                  <c:v>246</c:v>
                </c:pt>
                <c:pt idx="1">
                  <c:v>240</c:v>
                </c:pt>
                <c:pt idx="2">
                  <c:v>210</c:v>
                </c:pt>
                <c:pt idx="3">
                  <c:v>148</c:v>
                </c:pt>
                <c:pt idx="4">
                  <c:v>205</c:v>
                </c:pt>
                <c:pt idx="5">
                  <c:v>253</c:v>
                </c:pt>
                <c:pt idx="6">
                  <c:v>201</c:v>
                </c:pt>
                <c:pt idx="7">
                  <c:v>200</c:v>
                </c:pt>
                <c:pt idx="8">
                  <c:v>148</c:v>
                </c:pt>
                <c:pt idx="9">
                  <c:v>104</c:v>
                </c:pt>
                <c:pt idx="10">
                  <c:v>169</c:v>
                </c:pt>
                <c:pt idx="11">
                  <c:v>166</c:v>
                </c:pt>
                <c:pt idx="12">
                  <c:v>261</c:v>
                </c:pt>
                <c:pt idx="13">
                  <c:v>289</c:v>
                </c:pt>
                <c:pt idx="14">
                  <c:v>488</c:v>
                </c:pt>
                <c:pt idx="15">
                  <c:v>109</c:v>
                </c:pt>
                <c:pt idx="16">
                  <c:v>331</c:v>
                </c:pt>
                <c:pt idx="17">
                  <c:v>391</c:v>
                </c:pt>
                <c:pt idx="18">
                  <c:v>216</c:v>
                </c:pt>
              </c:numCache>
            </c:numRef>
          </c:val>
          <c:extLst>
            <c:ext xmlns:c16="http://schemas.microsoft.com/office/drawing/2014/chart" uri="{C3380CC4-5D6E-409C-BE32-E72D297353CC}">
              <c16:uniqueId val="{00000003-D225-4D7C-A050-BCB9012C621E}"/>
            </c:ext>
          </c:extLst>
        </c:ser>
        <c:ser>
          <c:idx val="4"/>
          <c:order val="4"/>
          <c:tx>
            <c:strRef>
              <c:f>'TIU '!$F$93</c:f>
              <c:strCache>
                <c:ptCount val="1"/>
                <c:pt idx="0">
                  <c:v>Fixed Penalty </c:v>
                </c:pt>
              </c:strCache>
            </c:strRef>
          </c:tx>
          <c:spPr>
            <a:solidFill>
              <a:schemeClr val="accent5"/>
            </a:solidFill>
            <a:ln>
              <a:noFill/>
            </a:ln>
            <a:effectLst/>
          </c:spPr>
          <c:invertIfNegative val="0"/>
          <c:cat>
            <c:numRef>
              <c:f>'TIU '!$A$94:$A$113</c:f>
              <c:numCache>
                <c:formatCode>mmm\-yy</c:formatCode>
                <c:ptCount val="20"/>
                <c:pt idx="0">
                  <c:v>45292</c:v>
                </c:pt>
                <c:pt idx="1">
                  <c:v>45323</c:v>
                </c:pt>
                <c:pt idx="2">
                  <c:v>45352</c:v>
                </c:pt>
                <c:pt idx="3">
                  <c:v>45383</c:v>
                </c:pt>
                <c:pt idx="4">
                  <c:v>45413</c:v>
                </c:pt>
                <c:pt idx="5">
                  <c:v>45444</c:v>
                </c:pt>
                <c:pt idx="6">
                  <c:v>45474</c:v>
                </c:pt>
                <c:pt idx="7">
                  <c:v>45505</c:v>
                </c:pt>
                <c:pt idx="8">
                  <c:v>45536</c:v>
                </c:pt>
                <c:pt idx="9">
                  <c:v>45566</c:v>
                </c:pt>
                <c:pt idx="10">
                  <c:v>45597</c:v>
                </c:pt>
                <c:pt idx="11">
                  <c:v>45627</c:v>
                </c:pt>
                <c:pt idx="12">
                  <c:v>45658</c:v>
                </c:pt>
                <c:pt idx="13">
                  <c:v>45689</c:v>
                </c:pt>
                <c:pt idx="14">
                  <c:v>45717</c:v>
                </c:pt>
                <c:pt idx="15">
                  <c:v>45748</c:v>
                </c:pt>
                <c:pt idx="16">
                  <c:v>45778</c:v>
                </c:pt>
                <c:pt idx="17">
                  <c:v>45809</c:v>
                </c:pt>
                <c:pt idx="18">
                  <c:v>45839</c:v>
                </c:pt>
                <c:pt idx="19">
                  <c:v>45870</c:v>
                </c:pt>
              </c:numCache>
            </c:numRef>
          </c:cat>
          <c:val>
            <c:numRef>
              <c:f>'TIU '!$F$94:$F$113</c:f>
              <c:numCache>
                <c:formatCode>General</c:formatCode>
                <c:ptCount val="20"/>
                <c:pt idx="0">
                  <c:v>342</c:v>
                </c:pt>
                <c:pt idx="1">
                  <c:v>486</c:v>
                </c:pt>
                <c:pt idx="2">
                  <c:v>532</c:v>
                </c:pt>
                <c:pt idx="3">
                  <c:v>455</c:v>
                </c:pt>
                <c:pt idx="4">
                  <c:v>577</c:v>
                </c:pt>
                <c:pt idx="5">
                  <c:v>722</c:v>
                </c:pt>
                <c:pt idx="6">
                  <c:v>583</c:v>
                </c:pt>
                <c:pt idx="7">
                  <c:v>603</c:v>
                </c:pt>
                <c:pt idx="8">
                  <c:v>718</c:v>
                </c:pt>
                <c:pt idx="9">
                  <c:v>551</c:v>
                </c:pt>
                <c:pt idx="10" formatCode="#,##0">
                  <c:v>835</c:v>
                </c:pt>
                <c:pt idx="11" formatCode="#,##0">
                  <c:v>585</c:v>
                </c:pt>
                <c:pt idx="12" formatCode="#,##0">
                  <c:v>816</c:v>
                </c:pt>
                <c:pt idx="13" formatCode="#,##0">
                  <c:v>1004</c:v>
                </c:pt>
                <c:pt idx="14">
                  <c:v>938</c:v>
                </c:pt>
                <c:pt idx="15">
                  <c:v>231</c:v>
                </c:pt>
                <c:pt idx="16">
                  <c:v>199</c:v>
                </c:pt>
                <c:pt idx="17">
                  <c:v>215</c:v>
                </c:pt>
                <c:pt idx="18">
                  <c:v>136</c:v>
                </c:pt>
              </c:numCache>
            </c:numRef>
          </c:val>
          <c:extLst>
            <c:ext xmlns:c16="http://schemas.microsoft.com/office/drawing/2014/chart" uri="{C3380CC4-5D6E-409C-BE32-E72D297353CC}">
              <c16:uniqueId val="{00000004-D225-4D7C-A050-BCB9012C621E}"/>
            </c:ext>
          </c:extLst>
        </c:ser>
        <c:ser>
          <c:idx val="5"/>
          <c:order val="5"/>
          <c:tx>
            <c:strRef>
              <c:f>'TIU '!$G$93</c:f>
              <c:strCache>
                <c:ptCount val="1"/>
                <c:pt idx="0">
                  <c:v>Court</c:v>
                </c:pt>
              </c:strCache>
            </c:strRef>
          </c:tx>
          <c:spPr>
            <a:solidFill>
              <a:schemeClr val="accent6"/>
            </a:solidFill>
            <a:ln>
              <a:noFill/>
            </a:ln>
            <a:effectLst/>
          </c:spPr>
          <c:invertIfNegative val="0"/>
          <c:cat>
            <c:numRef>
              <c:f>'TIU '!$A$94:$A$113</c:f>
              <c:numCache>
                <c:formatCode>mmm\-yy</c:formatCode>
                <c:ptCount val="20"/>
                <c:pt idx="0">
                  <c:v>45292</c:v>
                </c:pt>
                <c:pt idx="1">
                  <c:v>45323</c:v>
                </c:pt>
                <c:pt idx="2">
                  <c:v>45352</c:v>
                </c:pt>
                <c:pt idx="3">
                  <c:v>45383</c:v>
                </c:pt>
                <c:pt idx="4">
                  <c:v>45413</c:v>
                </c:pt>
                <c:pt idx="5">
                  <c:v>45444</c:v>
                </c:pt>
                <c:pt idx="6">
                  <c:v>45474</c:v>
                </c:pt>
                <c:pt idx="7">
                  <c:v>45505</c:v>
                </c:pt>
                <c:pt idx="8">
                  <c:v>45536</c:v>
                </c:pt>
                <c:pt idx="9">
                  <c:v>45566</c:v>
                </c:pt>
                <c:pt idx="10">
                  <c:v>45597</c:v>
                </c:pt>
                <c:pt idx="11">
                  <c:v>45627</c:v>
                </c:pt>
                <c:pt idx="12">
                  <c:v>45658</c:v>
                </c:pt>
                <c:pt idx="13">
                  <c:v>45689</c:v>
                </c:pt>
                <c:pt idx="14">
                  <c:v>45717</c:v>
                </c:pt>
                <c:pt idx="15">
                  <c:v>45748</c:v>
                </c:pt>
                <c:pt idx="16">
                  <c:v>45778</c:v>
                </c:pt>
                <c:pt idx="17">
                  <c:v>45809</c:v>
                </c:pt>
                <c:pt idx="18">
                  <c:v>45839</c:v>
                </c:pt>
                <c:pt idx="19">
                  <c:v>45870</c:v>
                </c:pt>
              </c:numCache>
            </c:numRef>
          </c:cat>
          <c:val>
            <c:numRef>
              <c:f>'TIU '!$G$94:$G$113</c:f>
              <c:numCache>
                <c:formatCode>General</c:formatCode>
                <c:ptCount val="20"/>
                <c:pt idx="0">
                  <c:v>91</c:v>
                </c:pt>
                <c:pt idx="1">
                  <c:v>43</c:v>
                </c:pt>
                <c:pt idx="2">
                  <c:v>30</c:v>
                </c:pt>
                <c:pt idx="3">
                  <c:v>31</c:v>
                </c:pt>
                <c:pt idx="4">
                  <c:v>55</c:v>
                </c:pt>
                <c:pt idx="5">
                  <c:v>82</c:v>
                </c:pt>
                <c:pt idx="6">
                  <c:v>51</c:v>
                </c:pt>
                <c:pt idx="7">
                  <c:v>62</c:v>
                </c:pt>
                <c:pt idx="8">
                  <c:v>67</c:v>
                </c:pt>
                <c:pt idx="9">
                  <c:v>37</c:v>
                </c:pt>
                <c:pt idx="10">
                  <c:v>58</c:v>
                </c:pt>
                <c:pt idx="11">
                  <c:v>56</c:v>
                </c:pt>
                <c:pt idx="12">
                  <c:v>118</c:v>
                </c:pt>
                <c:pt idx="13">
                  <c:v>132</c:v>
                </c:pt>
                <c:pt idx="14">
                  <c:v>130</c:v>
                </c:pt>
                <c:pt idx="15">
                  <c:v>21</c:v>
                </c:pt>
                <c:pt idx="16">
                  <c:v>47</c:v>
                </c:pt>
                <c:pt idx="17">
                  <c:v>95</c:v>
                </c:pt>
                <c:pt idx="18">
                  <c:v>81</c:v>
                </c:pt>
              </c:numCache>
            </c:numRef>
          </c:val>
          <c:extLst>
            <c:ext xmlns:c16="http://schemas.microsoft.com/office/drawing/2014/chart" uri="{C3380CC4-5D6E-409C-BE32-E72D297353CC}">
              <c16:uniqueId val="{00000005-D225-4D7C-A050-BCB9012C621E}"/>
            </c:ext>
          </c:extLst>
        </c:ser>
        <c:ser>
          <c:idx val="6"/>
          <c:order val="6"/>
          <c:tx>
            <c:strRef>
              <c:f>'TIU '!$H$93</c:f>
              <c:strCache>
                <c:ptCount val="1"/>
                <c:pt idx="0">
                  <c:v>Other </c:v>
                </c:pt>
              </c:strCache>
            </c:strRef>
          </c:tx>
          <c:spPr>
            <a:solidFill>
              <a:schemeClr val="accent1">
                <a:lumMod val="60000"/>
              </a:schemeClr>
            </a:solidFill>
            <a:ln>
              <a:noFill/>
            </a:ln>
            <a:effectLst/>
          </c:spPr>
          <c:invertIfNegative val="0"/>
          <c:cat>
            <c:numRef>
              <c:f>'TIU '!$A$94:$A$113</c:f>
              <c:numCache>
                <c:formatCode>mmm\-yy</c:formatCode>
                <c:ptCount val="20"/>
                <c:pt idx="0">
                  <c:v>45292</c:v>
                </c:pt>
                <c:pt idx="1">
                  <c:v>45323</c:v>
                </c:pt>
                <c:pt idx="2">
                  <c:v>45352</c:v>
                </c:pt>
                <c:pt idx="3">
                  <c:v>45383</c:v>
                </c:pt>
                <c:pt idx="4">
                  <c:v>45413</c:v>
                </c:pt>
                <c:pt idx="5">
                  <c:v>45444</c:v>
                </c:pt>
                <c:pt idx="6">
                  <c:v>45474</c:v>
                </c:pt>
                <c:pt idx="7">
                  <c:v>45505</c:v>
                </c:pt>
                <c:pt idx="8">
                  <c:v>45536</c:v>
                </c:pt>
                <c:pt idx="9">
                  <c:v>45566</c:v>
                </c:pt>
                <c:pt idx="10">
                  <c:v>45597</c:v>
                </c:pt>
                <c:pt idx="11">
                  <c:v>45627</c:v>
                </c:pt>
                <c:pt idx="12">
                  <c:v>45658</c:v>
                </c:pt>
                <c:pt idx="13">
                  <c:v>45689</c:v>
                </c:pt>
                <c:pt idx="14">
                  <c:v>45717</c:v>
                </c:pt>
                <c:pt idx="15">
                  <c:v>45748</c:v>
                </c:pt>
                <c:pt idx="16">
                  <c:v>45778</c:v>
                </c:pt>
                <c:pt idx="17">
                  <c:v>45809</c:v>
                </c:pt>
                <c:pt idx="18">
                  <c:v>45839</c:v>
                </c:pt>
                <c:pt idx="19">
                  <c:v>45870</c:v>
                </c:pt>
              </c:numCache>
            </c:numRef>
          </c:cat>
          <c:val>
            <c:numRef>
              <c:f>'TIU '!$H$94:$H$113</c:f>
              <c:numCache>
                <c:formatCode>General</c:formatCode>
                <c:ptCount val="20"/>
                <c:pt idx="0">
                  <c:v>47</c:v>
                </c:pt>
                <c:pt idx="1">
                  <c:v>24</c:v>
                </c:pt>
                <c:pt idx="2">
                  <c:v>37</c:v>
                </c:pt>
                <c:pt idx="3">
                  <c:v>28</c:v>
                </c:pt>
                <c:pt idx="4">
                  <c:v>19</c:v>
                </c:pt>
                <c:pt idx="5">
                  <c:v>16</c:v>
                </c:pt>
                <c:pt idx="6">
                  <c:v>19</c:v>
                </c:pt>
                <c:pt idx="7">
                  <c:v>15</c:v>
                </c:pt>
                <c:pt idx="8">
                  <c:v>22</c:v>
                </c:pt>
                <c:pt idx="9">
                  <c:v>23</c:v>
                </c:pt>
                <c:pt idx="10">
                  <c:v>18</c:v>
                </c:pt>
                <c:pt idx="11">
                  <c:v>25</c:v>
                </c:pt>
                <c:pt idx="12">
                  <c:v>38</c:v>
                </c:pt>
                <c:pt idx="13">
                  <c:v>43</c:v>
                </c:pt>
                <c:pt idx="14">
                  <c:v>48</c:v>
                </c:pt>
                <c:pt idx="15">
                  <c:v>29</c:v>
                </c:pt>
                <c:pt idx="16">
                  <c:v>25</c:v>
                </c:pt>
                <c:pt idx="17">
                  <c:v>38</c:v>
                </c:pt>
                <c:pt idx="18">
                  <c:v>20</c:v>
                </c:pt>
              </c:numCache>
            </c:numRef>
          </c:val>
          <c:extLst>
            <c:ext xmlns:c16="http://schemas.microsoft.com/office/drawing/2014/chart" uri="{C3380CC4-5D6E-409C-BE32-E72D297353CC}">
              <c16:uniqueId val="{00000006-D225-4D7C-A050-BCB9012C621E}"/>
            </c:ext>
          </c:extLst>
        </c:ser>
        <c:dLbls>
          <c:showLegendKey val="0"/>
          <c:showVal val="0"/>
          <c:showCatName val="0"/>
          <c:showSerName val="0"/>
          <c:showPercent val="0"/>
          <c:showBubbleSize val="0"/>
        </c:dLbls>
        <c:gapWidth val="219"/>
        <c:overlap val="-27"/>
        <c:axId val="44781696"/>
        <c:axId val="1408979456"/>
      </c:barChart>
      <c:dateAx>
        <c:axId val="44781696"/>
        <c:scaling>
          <c:orientation val="minMax"/>
        </c:scaling>
        <c:delete val="0"/>
        <c:axPos val="b"/>
        <c:numFmt formatCode="mmm\-yy"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408979456"/>
        <c:crosses val="autoZero"/>
        <c:auto val="1"/>
        <c:lblOffset val="100"/>
        <c:baseTimeUnit val="months"/>
      </c:dateAx>
      <c:valAx>
        <c:axId val="140897945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478169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a:t>NFA</a:t>
            </a:r>
            <a:r>
              <a:rPr lang="en-GB" baseline="0"/>
              <a:t> Rational</a:t>
            </a:r>
            <a:endParaRPr lang="en-GB"/>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'NFA Rational'!$A$2</c:f>
              <c:strCache>
                <c:ptCount val="1"/>
                <c:pt idx="0">
                  <c:v>No Offence</c:v>
                </c:pt>
              </c:strCache>
            </c:strRef>
          </c:tx>
          <c:spPr>
            <a:solidFill>
              <a:schemeClr val="accent1"/>
            </a:solidFill>
            <a:ln>
              <a:noFill/>
            </a:ln>
            <a:effectLst/>
            <a:sp3d/>
          </c:spPr>
          <c:invertIfNegative val="0"/>
          <c:cat>
            <c:strRef>
              <c:f>'NFA Rational'!$B$1:$I$1</c:f>
              <c:strCache>
                <c:ptCount val="8"/>
                <c:pt idx="0">
                  <c:v>Jan</c:v>
                </c:pt>
                <c:pt idx="1">
                  <c:v>Feb</c:v>
                </c:pt>
                <c:pt idx="2">
                  <c:v>Mar</c:v>
                </c:pt>
                <c:pt idx="3">
                  <c:v>Apr</c:v>
                </c:pt>
                <c:pt idx="4">
                  <c:v>May</c:v>
                </c:pt>
                <c:pt idx="5">
                  <c:v>Jun</c:v>
                </c:pt>
                <c:pt idx="6">
                  <c:v>Jul</c:v>
                </c:pt>
                <c:pt idx="7">
                  <c:v>Aug</c:v>
                </c:pt>
              </c:strCache>
            </c:strRef>
          </c:cat>
          <c:val>
            <c:numRef>
              <c:f>'NFA Rational'!$B$2:$I$2</c:f>
              <c:numCache>
                <c:formatCode>General</c:formatCode>
                <c:ptCount val="8"/>
                <c:pt idx="0">
                  <c:v>51</c:v>
                </c:pt>
                <c:pt idx="1">
                  <c:v>65</c:v>
                </c:pt>
                <c:pt idx="2">
                  <c:v>51</c:v>
                </c:pt>
                <c:pt idx="3">
                  <c:v>38</c:v>
                </c:pt>
                <c:pt idx="4">
                  <c:v>86</c:v>
                </c:pt>
                <c:pt idx="5">
                  <c:v>188</c:v>
                </c:pt>
                <c:pt idx="6">
                  <c:v>100</c:v>
                </c:pt>
                <c:pt idx="7">
                  <c:v>92</c:v>
                </c:pt>
              </c:numCache>
            </c:numRef>
          </c:val>
          <c:extLst>
            <c:ext xmlns:c16="http://schemas.microsoft.com/office/drawing/2014/chart" uri="{C3380CC4-5D6E-409C-BE32-E72D297353CC}">
              <c16:uniqueId val="{00000000-D302-4424-8B65-19C4878A0323}"/>
            </c:ext>
          </c:extLst>
        </c:ser>
        <c:ser>
          <c:idx val="1"/>
          <c:order val="1"/>
          <c:tx>
            <c:strRef>
              <c:f>'NFA Rational'!$A$3</c:f>
              <c:strCache>
                <c:ptCount val="1"/>
                <c:pt idx="0">
                  <c:v>No Independent Evidence Available</c:v>
                </c:pt>
              </c:strCache>
            </c:strRef>
          </c:tx>
          <c:spPr>
            <a:solidFill>
              <a:schemeClr val="accent2"/>
            </a:solidFill>
            <a:ln>
              <a:noFill/>
            </a:ln>
            <a:effectLst/>
            <a:sp3d/>
          </c:spPr>
          <c:invertIfNegative val="0"/>
          <c:cat>
            <c:strRef>
              <c:f>'NFA Rational'!$B$1:$I$1</c:f>
              <c:strCache>
                <c:ptCount val="8"/>
                <c:pt idx="0">
                  <c:v>Jan</c:v>
                </c:pt>
                <c:pt idx="1">
                  <c:v>Feb</c:v>
                </c:pt>
                <c:pt idx="2">
                  <c:v>Mar</c:v>
                </c:pt>
                <c:pt idx="3">
                  <c:v>Apr</c:v>
                </c:pt>
                <c:pt idx="4">
                  <c:v>May</c:v>
                </c:pt>
                <c:pt idx="5">
                  <c:v>Jun</c:v>
                </c:pt>
                <c:pt idx="6">
                  <c:v>Jul</c:v>
                </c:pt>
                <c:pt idx="7">
                  <c:v>Aug</c:v>
                </c:pt>
              </c:strCache>
            </c:strRef>
          </c:cat>
          <c:val>
            <c:numRef>
              <c:f>'NFA Rational'!$B$3:$I$3</c:f>
              <c:numCache>
                <c:formatCode>General</c:formatCode>
                <c:ptCount val="8"/>
                <c:pt idx="0">
                  <c:v>31</c:v>
                </c:pt>
                <c:pt idx="1">
                  <c:v>39</c:v>
                </c:pt>
                <c:pt idx="2">
                  <c:v>74</c:v>
                </c:pt>
                <c:pt idx="3">
                  <c:v>50</c:v>
                </c:pt>
                <c:pt idx="4">
                  <c:v>80</c:v>
                </c:pt>
                <c:pt idx="5">
                  <c:v>170</c:v>
                </c:pt>
                <c:pt idx="6">
                  <c:v>117</c:v>
                </c:pt>
                <c:pt idx="7">
                  <c:v>108</c:v>
                </c:pt>
              </c:numCache>
            </c:numRef>
          </c:val>
          <c:extLst>
            <c:ext xmlns:c16="http://schemas.microsoft.com/office/drawing/2014/chart" uri="{C3380CC4-5D6E-409C-BE32-E72D297353CC}">
              <c16:uniqueId val="{00000001-D302-4424-8B65-19C4878A0323}"/>
            </c:ext>
          </c:extLst>
        </c:ser>
        <c:ser>
          <c:idx val="2"/>
          <c:order val="2"/>
          <c:tx>
            <c:strRef>
              <c:f>'NFA Rational'!$A$4</c:f>
              <c:strCache>
                <c:ptCount val="1"/>
                <c:pt idx="0">
                  <c:v>No VRM</c:v>
                </c:pt>
              </c:strCache>
            </c:strRef>
          </c:tx>
          <c:spPr>
            <a:solidFill>
              <a:schemeClr val="accent3"/>
            </a:solidFill>
            <a:ln>
              <a:noFill/>
            </a:ln>
            <a:effectLst/>
            <a:sp3d/>
          </c:spPr>
          <c:invertIfNegative val="0"/>
          <c:cat>
            <c:strRef>
              <c:f>'NFA Rational'!$B$1:$I$1</c:f>
              <c:strCache>
                <c:ptCount val="8"/>
                <c:pt idx="0">
                  <c:v>Jan</c:v>
                </c:pt>
                <c:pt idx="1">
                  <c:v>Feb</c:v>
                </c:pt>
                <c:pt idx="2">
                  <c:v>Mar</c:v>
                </c:pt>
                <c:pt idx="3">
                  <c:v>Apr</c:v>
                </c:pt>
                <c:pt idx="4">
                  <c:v>May</c:v>
                </c:pt>
                <c:pt idx="5">
                  <c:v>Jun</c:v>
                </c:pt>
                <c:pt idx="6">
                  <c:v>Jul</c:v>
                </c:pt>
                <c:pt idx="7">
                  <c:v>Aug</c:v>
                </c:pt>
              </c:strCache>
            </c:strRef>
          </c:cat>
          <c:val>
            <c:numRef>
              <c:f>'NFA Rational'!$B$4:$I$4</c:f>
              <c:numCache>
                <c:formatCode>General</c:formatCode>
                <c:ptCount val="8"/>
                <c:pt idx="0">
                  <c:v>32</c:v>
                </c:pt>
                <c:pt idx="1">
                  <c:v>41</c:v>
                </c:pt>
                <c:pt idx="2">
                  <c:v>49</c:v>
                </c:pt>
                <c:pt idx="3">
                  <c:v>13</c:v>
                </c:pt>
                <c:pt idx="4">
                  <c:v>32</c:v>
                </c:pt>
                <c:pt idx="5">
                  <c:v>38</c:v>
                </c:pt>
                <c:pt idx="6">
                  <c:v>20</c:v>
                </c:pt>
                <c:pt idx="7">
                  <c:v>31</c:v>
                </c:pt>
              </c:numCache>
            </c:numRef>
          </c:val>
          <c:extLst>
            <c:ext xmlns:c16="http://schemas.microsoft.com/office/drawing/2014/chart" uri="{C3380CC4-5D6E-409C-BE32-E72D297353CC}">
              <c16:uniqueId val="{00000002-D302-4424-8B65-19C4878A0323}"/>
            </c:ext>
          </c:extLst>
        </c:ser>
        <c:ser>
          <c:idx val="3"/>
          <c:order val="3"/>
          <c:tx>
            <c:strRef>
              <c:f>'NFA Rational'!$A$5</c:f>
              <c:strCache>
                <c:ptCount val="1"/>
                <c:pt idx="0">
                  <c:v>Not in Public Interest</c:v>
                </c:pt>
              </c:strCache>
            </c:strRef>
          </c:tx>
          <c:spPr>
            <a:solidFill>
              <a:schemeClr val="accent4"/>
            </a:solidFill>
            <a:ln>
              <a:noFill/>
            </a:ln>
            <a:effectLst/>
            <a:sp3d/>
          </c:spPr>
          <c:invertIfNegative val="0"/>
          <c:cat>
            <c:strRef>
              <c:f>'NFA Rational'!$B$1:$I$1</c:f>
              <c:strCache>
                <c:ptCount val="8"/>
                <c:pt idx="0">
                  <c:v>Jan</c:v>
                </c:pt>
                <c:pt idx="1">
                  <c:v>Feb</c:v>
                </c:pt>
                <c:pt idx="2">
                  <c:v>Mar</c:v>
                </c:pt>
                <c:pt idx="3">
                  <c:v>Apr</c:v>
                </c:pt>
                <c:pt idx="4">
                  <c:v>May</c:v>
                </c:pt>
                <c:pt idx="5">
                  <c:v>Jun</c:v>
                </c:pt>
                <c:pt idx="6">
                  <c:v>Jul</c:v>
                </c:pt>
                <c:pt idx="7">
                  <c:v>Aug</c:v>
                </c:pt>
              </c:strCache>
            </c:strRef>
          </c:cat>
          <c:val>
            <c:numRef>
              <c:f>'NFA Rational'!$B$5:$I$5</c:f>
              <c:numCache>
                <c:formatCode>General</c:formatCode>
                <c:ptCount val="8"/>
                <c:pt idx="0">
                  <c:v>6</c:v>
                </c:pt>
                <c:pt idx="1">
                  <c:v>7</c:v>
                </c:pt>
                <c:pt idx="2">
                  <c:v>9</c:v>
                </c:pt>
                <c:pt idx="3">
                  <c:v>7</c:v>
                </c:pt>
                <c:pt idx="4">
                  <c:v>20</c:v>
                </c:pt>
                <c:pt idx="5">
                  <c:v>39</c:v>
                </c:pt>
                <c:pt idx="6">
                  <c:v>8</c:v>
                </c:pt>
                <c:pt idx="7">
                  <c:v>22</c:v>
                </c:pt>
              </c:numCache>
            </c:numRef>
          </c:val>
          <c:extLst>
            <c:ext xmlns:c16="http://schemas.microsoft.com/office/drawing/2014/chart" uri="{C3380CC4-5D6E-409C-BE32-E72D297353CC}">
              <c16:uniqueId val="{00000003-D302-4424-8B65-19C4878A0323}"/>
            </c:ext>
          </c:extLst>
        </c:ser>
        <c:ser>
          <c:idx val="4"/>
          <c:order val="4"/>
          <c:tx>
            <c:strRef>
              <c:f>'NFA Rational'!$A$6</c:f>
              <c:strCache>
                <c:ptCount val="1"/>
                <c:pt idx="0">
                  <c:v>Outside of 14 DAYS Late Submission</c:v>
                </c:pt>
              </c:strCache>
            </c:strRef>
          </c:tx>
          <c:spPr>
            <a:solidFill>
              <a:schemeClr val="accent5"/>
            </a:solidFill>
            <a:ln>
              <a:noFill/>
            </a:ln>
            <a:effectLst/>
            <a:sp3d/>
          </c:spPr>
          <c:invertIfNegative val="0"/>
          <c:cat>
            <c:strRef>
              <c:f>'NFA Rational'!$B$1:$I$1</c:f>
              <c:strCache>
                <c:ptCount val="8"/>
                <c:pt idx="0">
                  <c:v>Jan</c:v>
                </c:pt>
                <c:pt idx="1">
                  <c:v>Feb</c:v>
                </c:pt>
                <c:pt idx="2">
                  <c:v>Mar</c:v>
                </c:pt>
                <c:pt idx="3">
                  <c:v>Apr</c:v>
                </c:pt>
                <c:pt idx="4">
                  <c:v>May</c:v>
                </c:pt>
                <c:pt idx="5">
                  <c:v>Jun</c:v>
                </c:pt>
                <c:pt idx="6">
                  <c:v>Jul</c:v>
                </c:pt>
                <c:pt idx="7">
                  <c:v>Aug</c:v>
                </c:pt>
              </c:strCache>
            </c:strRef>
          </c:cat>
          <c:val>
            <c:numRef>
              <c:f>'NFA Rational'!$B$6:$I$6</c:f>
              <c:numCache>
                <c:formatCode>General</c:formatCode>
                <c:ptCount val="8"/>
                <c:pt idx="0">
                  <c:v>6</c:v>
                </c:pt>
                <c:pt idx="1">
                  <c:v>17</c:v>
                </c:pt>
                <c:pt idx="2">
                  <c:v>27</c:v>
                </c:pt>
                <c:pt idx="3">
                  <c:v>12</c:v>
                </c:pt>
                <c:pt idx="4">
                  <c:v>22</c:v>
                </c:pt>
                <c:pt idx="5">
                  <c:v>35</c:v>
                </c:pt>
                <c:pt idx="6">
                  <c:v>19</c:v>
                </c:pt>
                <c:pt idx="7">
                  <c:v>14</c:v>
                </c:pt>
              </c:numCache>
            </c:numRef>
          </c:val>
          <c:extLst>
            <c:ext xmlns:c16="http://schemas.microsoft.com/office/drawing/2014/chart" uri="{C3380CC4-5D6E-409C-BE32-E72D297353CC}">
              <c16:uniqueId val="{00000004-D302-4424-8B65-19C4878A0323}"/>
            </c:ext>
          </c:extLst>
        </c:ser>
        <c:ser>
          <c:idx val="5"/>
          <c:order val="5"/>
          <c:tx>
            <c:strRef>
              <c:f>'NFA Rational'!$A$7</c:f>
              <c:strCache>
                <c:ptCount val="1"/>
                <c:pt idx="0">
                  <c:v>Outside of 14 Days NIP</c:v>
                </c:pt>
              </c:strCache>
            </c:strRef>
          </c:tx>
          <c:spPr>
            <a:solidFill>
              <a:schemeClr val="accent6"/>
            </a:solidFill>
            <a:ln>
              <a:noFill/>
            </a:ln>
            <a:effectLst/>
            <a:sp3d/>
          </c:spPr>
          <c:invertIfNegative val="0"/>
          <c:cat>
            <c:strRef>
              <c:f>'NFA Rational'!$B$1:$I$1</c:f>
              <c:strCache>
                <c:ptCount val="8"/>
                <c:pt idx="0">
                  <c:v>Jan</c:v>
                </c:pt>
                <c:pt idx="1">
                  <c:v>Feb</c:v>
                </c:pt>
                <c:pt idx="2">
                  <c:v>Mar</c:v>
                </c:pt>
                <c:pt idx="3">
                  <c:v>Apr</c:v>
                </c:pt>
                <c:pt idx="4">
                  <c:v>May</c:v>
                </c:pt>
                <c:pt idx="5">
                  <c:v>Jun</c:v>
                </c:pt>
                <c:pt idx="6">
                  <c:v>Jul</c:v>
                </c:pt>
                <c:pt idx="7">
                  <c:v>Aug</c:v>
                </c:pt>
              </c:strCache>
            </c:strRef>
          </c:cat>
          <c:val>
            <c:numRef>
              <c:f>'NFA Rational'!$B$7:$I$7</c:f>
              <c:numCache>
                <c:formatCode>General</c:formatCode>
                <c:ptCount val="8"/>
                <c:pt idx="0">
                  <c:v>3</c:v>
                </c:pt>
                <c:pt idx="1">
                  <c:v>19</c:v>
                </c:pt>
                <c:pt idx="2">
                  <c:v>137</c:v>
                </c:pt>
                <c:pt idx="3">
                  <c:v>1311</c:v>
                </c:pt>
                <c:pt idx="4">
                  <c:v>379</c:v>
                </c:pt>
                <c:pt idx="5">
                  <c:v>329</c:v>
                </c:pt>
                <c:pt idx="6">
                  <c:v>330</c:v>
                </c:pt>
                <c:pt idx="7">
                  <c:v>33</c:v>
                </c:pt>
              </c:numCache>
            </c:numRef>
          </c:val>
          <c:extLst>
            <c:ext xmlns:c16="http://schemas.microsoft.com/office/drawing/2014/chart" uri="{C3380CC4-5D6E-409C-BE32-E72D297353CC}">
              <c16:uniqueId val="{00000005-D302-4424-8B65-19C4878A0323}"/>
            </c:ext>
          </c:extLst>
        </c:ser>
        <c:dLbls>
          <c:showLegendKey val="0"/>
          <c:showVal val="0"/>
          <c:showCatName val="0"/>
          <c:showSerName val="0"/>
          <c:showPercent val="0"/>
          <c:showBubbleSize val="0"/>
        </c:dLbls>
        <c:gapWidth val="150"/>
        <c:shape val="box"/>
        <c:axId val="686927855"/>
        <c:axId val="687079871"/>
        <c:axId val="0"/>
      </c:bar3DChart>
      <c:catAx>
        <c:axId val="686927855"/>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87079871"/>
        <c:crosses val="autoZero"/>
        <c:auto val="1"/>
        <c:lblAlgn val="ctr"/>
        <c:lblOffset val="100"/>
        <c:noMultiLvlLbl val="0"/>
      </c:catAx>
      <c:valAx>
        <c:axId val="687079871"/>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86927855"/>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a:t>Other</a:t>
            </a:r>
            <a:r>
              <a:rPr lang="en-GB" baseline="0"/>
              <a:t> Disposals</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'Other Disposals'!$A$2</c:f>
              <c:strCache>
                <c:ptCount val="1"/>
                <c:pt idx="0">
                  <c:v>Out of Force</c:v>
                </c:pt>
              </c:strCache>
            </c:strRef>
          </c:tx>
          <c:spPr>
            <a:solidFill>
              <a:schemeClr val="accent1"/>
            </a:solidFill>
            <a:ln>
              <a:noFill/>
            </a:ln>
            <a:effectLst/>
            <a:sp3d/>
          </c:spPr>
          <c:invertIfNegative val="0"/>
          <c:cat>
            <c:strRef>
              <c:f>'Other Disposals'!$B$1:$I$1</c:f>
              <c:strCache>
                <c:ptCount val="8"/>
                <c:pt idx="0">
                  <c:v>Jan</c:v>
                </c:pt>
                <c:pt idx="1">
                  <c:v>Feb</c:v>
                </c:pt>
                <c:pt idx="2">
                  <c:v>Mar</c:v>
                </c:pt>
                <c:pt idx="3">
                  <c:v>Apr</c:v>
                </c:pt>
                <c:pt idx="4">
                  <c:v>May</c:v>
                </c:pt>
                <c:pt idx="5">
                  <c:v>Jun</c:v>
                </c:pt>
                <c:pt idx="6">
                  <c:v>Jul</c:v>
                </c:pt>
                <c:pt idx="7">
                  <c:v>Aug</c:v>
                </c:pt>
              </c:strCache>
            </c:strRef>
          </c:cat>
          <c:val>
            <c:numRef>
              <c:f>'Other Disposals'!$B$2:$I$2</c:f>
              <c:numCache>
                <c:formatCode>General</c:formatCode>
                <c:ptCount val="8"/>
                <c:pt idx="0">
                  <c:v>63</c:v>
                </c:pt>
                <c:pt idx="1">
                  <c:v>81</c:v>
                </c:pt>
                <c:pt idx="2">
                  <c:v>114</c:v>
                </c:pt>
                <c:pt idx="3">
                  <c:v>67</c:v>
                </c:pt>
                <c:pt idx="4">
                  <c:v>77</c:v>
                </c:pt>
                <c:pt idx="5">
                  <c:v>126</c:v>
                </c:pt>
                <c:pt idx="6">
                  <c:v>125</c:v>
                </c:pt>
                <c:pt idx="7">
                  <c:v>133</c:v>
                </c:pt>
              </c:numCache>
            </c:numRef>
          </c:val>
          <c:extLst>
            <c:ext xmlns:c16="http://schemas.microsoft.com/office/drawing/2014/chart" uri="{C3380CC4-5D6E-409C-BE32-E72D297353CC}">
              <c16:uniqueId val="{00000000-87E4-4CA5-86D9-DCCF4B3A8CB8}"/>
            </c:ext>
          </c:extLst>
        </c:ser>
        <c:ser>
          <c:idx val="1"/>
          <c:order val="1"/>
          <c:tx>
            <c:strRef>
              <c:f>'Other Disposals'!$A$3</c:f>
              <c:strCache>
                <c:ptCount val="1"/>
                <c:pt idx="0">
                  <c:v>RTC</c:v>
                </c:pt>
              </c:strCache>
            </c:strRef>
          </c:tx>
          <c:spPr>
            <a:solidFill>
              <a:schemeClr val="accent2"/>
            </a:solidFill>
            <a:ln>
              <a:noFill/>
            </a:ln>
            <a:effectLst/>
            <a:sp3d/>
          </c:spPr>
          <c:invertIfNegative val="0"/>
          <c:cat>
            <c:strRef>
              <c:f>'Other Disposals'!$B$1:$I$1</c:f>
              <c:strCache>
                <c:ptCount val="8"/>
                <c:pt idx="0">
                  <c:v>Jan</c:v>
                </c:pt>
                <c:pt idx="1">
                  <c:v>Feb</c:v>
                </c:pt>
                <c:pt idx="2">
                  <c:v>Mar</c:v>
                </c:pt>
                <c:pt idx="3">
                  <c:v>Apr</c:v>
                </c:pt>
                <c:pt idx="4">
                  <c:v>May</c:v>
                </c:pt>
                <c:pt idx="5">
                  <c:v>Jun</c:v>
                </c:pt>
                <c:pt idx="6">
                  <c:v>Jul</c:v>
                </c:pt>
                <c:pt idx="7">
                  <c:v>Aug</c:v>
                </c:pt>
              </c:strCache>
            </c:strRef>
          </c:cat>
          <c:val>
            <c:numRef>
              <c:f>'Other Disposals'!$B$3:$I$3</c:f>
              <c:numCache>
                <c:formatCode>General</c:formatCode>
                <c:ptCount val="8"/>
                <c:pt idx="0">
                  <c:v>0</c:v>
                </c:pt>
                <c:pt idx="1">
                  <c:v>0</c:v>
                </c:pt>
                <c:pt idx="2">
                  <c:v>0</c:v>
                </c:pt>
                <c:pt idx="3">
                  <c:v>0</c:v>
                </c:pt>
                <c:pt idx="4">
                  <c:v>0</c:v>
                </c:pt>
                <c:pt idx="5">
                  <c:v>0</c:v>
                </c:pt>
                <c:pt idx="6">
                  <c:v>0</c:v>
                </c:pt>
                <c:pt idx="7">
                  <c:v>0</c:v>
                </c:pt>
              </c:numCache>
            </c:numRef>
          </c:val>
          <c:extLst>
            <c:ext xmlns:c16="http://schemas.microsoft.com/office/drawing/2014/chart" uri="{C3380CC4-5D6E-409C-BE32-E72D297353CC}">
              <c16:uniqueId val="{00000001-87E4-4CA5-86D9-DCCF4B3A8CB8}"/>
            </c:ext>
          </c:extLst>
        </c:ser>
        <c:ser>
          <c:idx val="2"/>
          <c:order val="2"/>
          <c:tx>
            <c:strRef>
              <c:f>'Other Disposals'!$A$4</c:f>
              <c:strCache>
                <c:ptCount val="1"/>
                <c:pt idx="0">
                  <c:v>Misc Inc Crimes</c:v>
                </c:pt>
              </c:strCache>
            </c:strRef>
          </c:tx>
          <c:spPr>
            <a:solidFill>
              <a:schemeClr val="accent3"/>
            </a:solidFill>
            <a:ln>
              <a:noFill/>
            </a:ln>
            <a:effectLst/>
            <a:sp3d/>
          </c:spPr>
          <c:invertIfNegative val="0"/>
          <c:cat>
            <c:strRef>
              <c:f>'Other Disposals'!$B$1:$I$1</c:f>
              <c:strCache>
                <c:ptCount val="8"/>
                <c:pt idx="0">
                  <c:v>Jan</c:v>
                </c:pt>
                <c:pt idx="1">
                  <c:v>Feb</c:v>
                </c:pt>
                <c:pt idx="2">
                  <c:v>Mar</c:v>
                </c:pt>
                <c:pt idx="3">
                  <c:v>Apr</c:v>
                </c:pt>
                <c:pt idx="4">
                  <c:v>May</c:v>
                </c:pt>
                <c:pt idx="5">
                  <c:v>Jun</c:v>
                </c:pt>
                <c:pt idx="6">
                  <c:v>Jul</c:v>
                </c:pt>
                <c:pt idx="7">
                  <c:v>Aug</c:v>
                </c:pt>
              </c:strCache>
            </c:strRef>
          </c:cat>
          <c:val>
            <c:numRef>
              <c:f>'Other Disposals'!$B$4:$I$4</c:f>
              <c:numCache>
                <c:formatCode>General</c:formatCode>
                <c:ptCount val="8"/>
                <c:pt idx="0">
                  <c:v>6</c:v>
                </c:pt>
                <c:pt idx="1">
                  <c:v>11</c:v>
                </c:pt>
                <c:pt idx="2">
                  <c:v>17</c:v>
                </c:pt>
                <c:pt idx="3">
                  <c:v>9</c:v>
                </c:pt>
                <c:pt idx="4">
                  <c:v>12</c:v>
                </c:pt>
                <c:pt idx="5">
                  <c:v>22</c:v>
                </c:pt>
                <c:pt idx="6">
                  <c:v>8</c:v>
                </c:pt>
                <c:pt idx="7">
                  <c:v>7</c:v>
                </c:pt>
              </c:numCache>
            </c:numRef>
          </c:val>
          <c:extLst>
            <c:ext xmlns:c16="http://schemas.microsoft.com/office/drawing/2014/chart" uri="{C3380CC4-5D6E-409C-BE32-E72D297353CC}">
              <c16:uniqueId val="{00000002-87E4-4CA5-86D9-DCCF4B3A8CB8}"/>
            </c:ext>
          </c:extLst>
        </c:ser>
        <c:ser>
          <c:idx val="3"/>
          <c:order val="3"/>
          <c:tx>
            <c:strRef>
              <c:f>'Other Disposals'!$A$5</c:f>
              <c:strCache>
                <c:ptCount val="1"/>
                <c:pt idx="0">
                  <c:v>Duplication Submissions</c:v>
                </c:pt>
              </c:strCache>
            </c:strRef>
          </c:tx>
          <c:spPr>
            <a:solidFill>
              <a:schemeClr val="accent4"/>
            </a:solidFill>
            <a:ln>
              <a:noFill/>
            </a:ln>
            <a:effectLst/>
            <a:sp3d/>
          </c:spPr>
          <c:invertIfNegative val="0"/>
          <c:cat>
            <c:strRef>
              <c:f>'Other Disposals'!$B$1:$I$1</c:f>
              <c:strCache>
                <c:ptCount val="8"/>
                <c:pt idx="0">
                  <c:v>Jan</c:v>
                </c:pt>
                <c:pt idx="1">
                  <c:v>Feb</c:v>
                </c:pt>
                <c:pt idx="2">
                  <c:v>Mar</c:v>
                </c:pt>
                <c:pt idx="3">
                  <c:v>Apr</c:v>
                </c:pt>
                <c:pt idx="4">
                  <c:v>May</c:v>
                </c:pt>
                <c:pt idx="5">
                  <c:v>Jun</c:v>
                </c:pt>
                <c:pt idx="6">
                  <c:v>Jul</c:v>
                </c:pt>
                <c:pt idx="7">
                  <c:v>Aug</c:v>
                </c:pt>
              </c:strCache>
            </c:strRef>
          </c:cat>
          <c:val>
            <c:numRef>
              <c:f>'Other Disposals'!$B$5:$I$5</c:f>
              <c:numCache>
                <c:formatCode>General</c:formatCode>
                <c:ptCount val="8"/>
                <c:pt idx="0">
                  <c:v>14</c:v>
                </c:pt>
                <c:pt idx="1">
                  <c:v>26</c:v>
                </c:pt>
                <c:pt idx="2">
                  <c:v>16</c:v>
                </c:pt>
                <c:pt idx="3">
                  <c:v>12</c:v>
                </c:pt>
                <c:pt idx="4">
                  <c:v>5</c:v>
                </c:pt>
                <c:pt idx="5">
                  <c:v>12</c:v>
                </c:pt>
                <c:pt idx="6">
                  <c:v>7</c:v>
                </c:pt>
                <c:pt idx="7">
                  <c:v>9</c:v>
                </c:pt>
              </c:numCache>
            </c:numRef>
          </c:val>
          <c:extLst>
            <c:ext xmlns:c16="http://schemas.microsoft.com/office/drawing/2014/chart" uri="{C3380CC4-5D6E-409C-BE32-E72D297353CC}">
              <c16:uniqueId val="{00000003-87E4-4CA5-86D9-DCCF4B3A8CB8}"/>
            </c:ext>
          </c:extLst>
        </c:ser>
        <c:dLbls>
          <c:showLegendKey val="0"/>
          <c:showVal val="0"/>
          <c:showCatName val="0"/>
          <c:showSerName val="0"/>
          <c:showPercent val="0"/>
          <c:showBubbleSize val="0"/>
        </c:dLbls>
        <c:gapWidth val="150"/>
        <c:shape val="box"/>
        <c:axId val="685250607"/>
        <c:axId val="866851951"/>
        <c:axId val="0"/>
      </c:bar3DChart>
      <c:catAx>
        <c:axId val="685250607"/>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866851951"/>
        <c:crosses val="autoZero"/>
        <c:auto val="1"/>
        <c:lblAlgn val="ctr"/>
        <c:lblOffset val="100"/>
        <c:noMultiLvlLbl val="0"/>
      </c:catAx>
      <c:valAx>
        <c:axId val="866851951"/>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85250607"/>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21CB5AF-4A6A-4066-8DBE-F17900AC26C5}" type="datetimeFigureOut">
              <a:rPr lang="en-GB" smtClean="0"/>
              <a:t>16/09/2025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AD42B7D-E90C-4EB2-9CB0-647688EFAA15}" type="slidenum">
              <a:rPr lang="en-GB" smtClean="0"/>
              <a:t>‹#›</a:t>
            </a:fld>
            <a:endParaRPr lang="en-GB"/>
          </a:p>
        </p:txBody>
      </p:sp>
    </p:spTree>
    <p:extLst>
      <p:ext uri="{BB962C8B-B14F-4D97-AF65-F5344CB8AC3E}">
        <p14:creationId xmlns:p14="http://schemas.microsoft.com/office/powerpoint/2010/main" val="20713734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endParaRPr lang="en-GB"/>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8462C00E-2B0A-4D78-A3F6-E032F865FCD5}" type="datetimeFigureOut">
              <a:rPr lang="en-GB" smtClean="0"/>
              <a:t>16/09/2025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F622950-9C80-4EFE-BF29-3C14DC541A26}" type="slidenum">
              <a:rPr lang="en-GB" smtClean="0"/>
              <a:t>‹#›</a:t>
            </a:fld>
            <a:endParaRPr lang="en-GB"/>
          </a:p>
        </p:txBody>
      </p:sp>
    </p:spTree>
    <p:extLst>
      <p:ext uri="{BB962C8B-B14F-4D97-AF65-F5344CB8AC3E}">
        <p14:creationId xmlns:p14="http://schemas.microsoft.com/office/powerpoint/2010/main" val="6898099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462C00E-2B0A-4D78-A3F6-E032F865FCD5}" type="datetimeFigureOut">
              <a:rPr lang="en-GB" smtClean="0"/>
              <a:t>16/09/2025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F622950-9C80-4EFE-BF29-3C14DC541A26}" type="slidenum">
              <a:rPr lang="en-GB" smtClean="0"/>
              <a:t>‹#›</a:t>
            </a:fld>
            <a:endParaRPr lang="en-GB"/>
          </a:p>
        </p:txBody>
      </p:sp>
    </p:spTree>
    <p:extLst>
      <p:ext uri="{BB962C8B-B14F-4D97-AF65-F5344CB8AC3E}">
        <p14:creationId xmlns:p14="http://schemas.microsoft.com/office/powerpoint/2010/main" val="6186969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462C00E-2B0A-4D78-A3F6-E032F865FCD5}" type="datetimeFigureOut">
              <a:rPr lang="en-GB" smtClean="0"/>
              <a:t>16/09/2025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F622950-9C80-4EFE-BF29-3C14DC541A26}" type="slidenum">
              <a:rPr lang="en-GB" smtClean="0"/>
              <a:t>‹#›</a:t>
            </a:fld>
            <a:endParaRPr lang="en-GB"/>
          </a:p>
        </p:txBody>
      </p:sp>
    </p:spTree>
    <p:extLst>
      <p:ext uri="{BB962C8B-B14F-4D97-AF65-F5344CB8AC3E}">
        <p14:creationId xmlns:p14="http://schemas.microsoft.com/office/powerpoint/2010/main" val="37311447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462C00E-2B0A-4D78-A3F6-E032F865FCD5}" type="datetimeFigureOut">
              <a:rPr lang="en-GB" smtClean="0"/>
              <a:t>16/09/2025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F622950-9C80-4EFE-BF29-3C14DC541A26}" type="slidenum">
              <a:rPr lang="en-GB" smtClean="0"/>
              <a:t>‹#›</a:t>
            </a:fld>
            <a:endParaRPr lang="en-GB"/>
          </a:p>
        </p:txBody>
      </p:sp>
    </p:spTree>
    <p:extLst>
      <p:ext uri="{BB962C8B-B14F-4D97-AF65-F5344CB8AC3E}">
        <p14:creationId xmlns:p14="http://schemas.microsoft.com/office/powerpoint/2010/main" val="22317064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2C00E-2B0A-4D78-A3F6-E032F865FCD5}" type="datetimeFigureOut">
              <a:rPr lang="en-GB" smtClean="0"/>
              <a:t>16/09/2025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F622950-9C80-4EFE-BF29-3C14DC541A26}" type="slidenum">
              <a:rPr lang="en-GB" smtClean="0"/>
              <a:t>‹#›</a:t>
            </a:fld>
            <a:endParaRPr lang="en-GB"/>
          </a:p>
        </p:txBody>
      </p:sp>
    </p:spTree>
    <p:extLst>
      <p:ext uri="{BB962C8B-B14F-4D97-AF65-F5344CB8AC3E}">
        <p14:creationId xmlns:p14="http://schemas.microsoft.com/office/powerpoint/2010/main" val="9513405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8462C00E-2B0A-4D78-A3F6-E032F865FCD5}" type="datetimeFigureOut">
              <a:rPr lang="en-GB" smtClean="0"/>
              <a:t>16/09/2025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F622950-9C80-4EFE-BF29-3C14DC541A26}" type="slidenum">
              <a:rPr lang="en-GB" smtClean="0"/>
              <a:t>‹#›</a:t>
            </a:fld>
            <a:endParaRPr lang="en-GB"/>
          </a:p>
        </p:txBody>
      </p:sp>
    </p:spTree>
    <p:extLst>
      <p:ext uri="{BB962C8B-B14F-4D97-AF65-F5344CB8AC3E}">
        <p14:creationId xmlns:p14="http://schemas.microsoft.com/office/powerpoint/2010/main" val="12196940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8462C00E-2B0A-4D78-A3F6-E032F865FCD5}" type="datetimeFigureOut">
              <a:rPr lang="en-GB" smtClean="0"/>
              <a:t>16/09/2025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F622950-9C80-4EFE-BF29-3C14DC541A26}" type="slidenum">
              <a:rPr lang="en-GB" smtClean="0"/>
              <a:t>‹#›</a:t>
            </a:fld>
            <a:endParaRPr lang="en-GB"/>
          </a:p>
        </p:txBody>
      </p:sp>
    </p:spTree>
    <p:extLst>
      <p:ext uri="{BB962C8B-B14F-4D97-AF65-F5344CB8AC3E}">
        <p14:creationId xmlns:p14="http://schemas.microsoft.com/office/powerpoint/2010/main" val="37950214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8462C00E-2B0A-4D78-A3F6-E032F865FCD5}" type="datetimeFigureOut">
              <a:rPr lang="en-GB" smtClean="0"/>
              <a:t>16/09/2025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F622950-9C80-4EFE-BF29-3C14DC541A26}" type="slidenum">
              <a:rPr lang="en-GB" smtClean="0"/>
              <a:t>‹#›</a:t>
            </a:fld>
            <a:endParaRPr lang="en-GB"/>
          </a:p>
        </p:txBody>
      </p:sp>
    </p:spTree>
    <p:extLst>
      <p:ext uri="{BB962C8B-B14F-4D97-AF65-F5344CB8AC3E}">
        <p14:creationId xmlns:p14="http://schemas.microsoft.com/office/powerpoint/2010/main" val="37333786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2C00E-2B0A-4D78-A3F6-E032F865FCD5}" type="datetimeFigureOut">
              <a:rPr lang="en-GB" smtClean="0"/>
              <a:t>16/09/2025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F622950-9C80-4EFE-BF29-3C14DC541A26}" type="slidenum">
              <a:rPr lang="en-GB" smtClean="0"/>
              <a:t>‹#›</a:t>
            </a:fld>
            <a:endParaRPr lang="en-GB"/>
          </a:p>
        </p:txBody>
      </p:sp>
    </p:spTree>
    <p:extLst>
      <p:ext uri="{BB962C8B-B14F-4D97-AF65-F5344CB8AC3E}">
        <p14:creationId xmlns:p14="http://schemas.microsoft.com/office/powerpoint/2010/main" val="36838093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462C00E-2B0A-4D78-A3F6-E032F865FCD5}" type="datetimeFigureOut">
              <a:rPr lang="en-GB" smtClean="0"/>
              <a:t>16/09/2025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F622950-9C80-4EFE-BF29-3C14DC541A26}" type="slidenum">
              <a:rPr lang="en-GB" smtClean="0"/>
              <a:t>‹#›</a:t>
            </a:fld>
            <a:endParaRPr lang="en-GB"/>
          </a:p>
        </p:txBody>
      </p:sp>
    </p:spTree>
    <p:extLst>
      <p:ext uri="{BB962C8B-B14F-4D97-AF65-F5344CB8AC3E}">
        <p14:creationId xmlns:p14="http://schemas.microsoft.com/office/powerpoint/2010/main" val="30757399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462C00E-2B0A-4D78-A3F6-E032F865FCD5}" type="datetimeFigureOut">
              <a:rPr lang="en-GB" smtClean="0"/>
              <a:t>16/09/2025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F622950-9C80-4EFE-BF29-3C14DC541A26}" type="slidenum">
              <a:rPr lang="en-GB" smtClean="0"/>
              <a:t>‹#›</a:t>
            </a:fld>
            <a:endParaRPr lang="en-GB"/>
          </a:p>
        </p:txBody>
      </p:sp>
    </p:spTree>
    <p:extLst>
      <p:ext uri="{BB962C8B-B14F-4D97-AF65-F5344CB8AC3E}">
        <p14:creationId xmlns:p14="http://schemas.microsoft.com/office/powerpoint/2010/main" val="24458754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8462C00E-2B0A-4D78-A3F6-E032F865FCD5}" type="datetimeFigureOut">
              <a:rPr lang="en-GB" smtClean="0"/>
              <a:t>16/09/2025</a:t>
            </a:fld>
            <a:endParaRPr lang="en-GB"/>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AF622950-9C80-4EFE-BF29-3C14DC541A26}" type="slidenum">
              <a:rPr lang="en-GB" smtClean="0"/>
              <a:t>‹#›</a:t>
            </a:fld>
            <a:endParaRPr lang="en-GB"/>
          </a:p>
        </p:txBody>
      </p:sp>
    </p:spTree>
    <p:extLst>
      <p:ext uri="{BB962C8B-B14F-4D97-AF65-F5344CB8AC3E}">
        <p14:creationId xmlns:p14="http://schemas.microsoft.com/office/powerpoint/2010/main" val="5331178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s://nextbase.co.uk/national-dash-cam-safety-portal/" TargetMode="External"/><Relationship Id="rId2" Type="http://schemas.openxmlformats.org/officeDocument/2006/relationships/hyperlink" Target="https://gbr01.safelinks.protection.outlook.com/?url=https%3A%2F%2Fnextbase.egresscloud.com%2Fw%2Fedit%2F5a155a65a0fe2c56f7e459a9%2F&amp;data=05%7C01%7Ctanya.johnson%40westmidlands.police.uk%7Cb0ea6cdd8307473b158e08db93f60cdd%7C2b0f1af29e024cfb982fc61fd716ee98%7C0%7C0%7C638266457200043560%7CUnknown%7CTWFpbGZsb3d8eyJWIjoiMC4wLjAwMDAiLCJQIjoiV2luMzIiLCJBTiI6Ik1haWwiLCJXVCI6Mn0%3D%7C3000%7C%7C%7C&amp;sdata=e7ihzFBBDRwojUkGue8DQ8efPxl%2Fyazo1ryz3yQhgOU%3D&amp;reserved=0" TargetMode="Externa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ID perpective BLUE.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20740"/>
            <a:ext cx="9144000" cy="5143500"/>
          </a:xfrm>
          <a:prstGeom prst="rect">
            <a:avLst/>
          </a:prstGeom>
        </p:spPr>
      </p:pic>
      <p:sp>
        <p:nvSpPr>
          <p:cNvPr id="6" name="Title 5"/>
          <p:cNvSpPr>
            <a:spLocks noGrp="1"/>
          </p:cNvSpPr>
          <p:nvPr>
            <p:ph type="ctrTitle"/>
          </p:nvPr>
        </p:nvSpPr>
        <p:spPr>
          <a:xfrm>
            <a:off x="685800" y="2677939"/>
            <a:ext cx="7772400" cy="1102519"/>
          </a:xfrm>
        </p:spPr>
        <p:txBody>
          <a:bodyPr>
            <a:normAutofit/>
          </a:bodyPr>
          <a:lstStyle/>
          <a:p>
            <a:r>
              <a:rPr lang="en-GB" sz="3200" dirty="0">
                <a:solidFill>
                  <a:schemeClr val="bg1"/>
                </a:solidFill>
              </a:rPr>
              <a:t>CJS –Op Snap</a:t>
            </a:r>
          </a:p>
        </p:txBody>
      </p:sp>
      <p:pic>
        <p:nvPicPr>
          <p:cNvPr id="8" name="Picture 7">
            <a:extLst>
              <a:ext uri="{FF2B5EF4-FFF2-40B4-BE49-F238E27FC236}">
                <a16:creationId xmlns:a16="http://schemas.microsoft.com/office/drawing/2014/main" id="{734966C9-FCF6-436F-855F-F6BE3F1B310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779912" y="797883"/>
            <a:ext cx="1337351" cy="1665744"/>
          </a:xfrm>
          <a:prstGeom prst="rect">
            <a:avLst/>
          </a:prstGeom>
        </p:spPr>
      </p:pic>
    </p:spTree>
    <p:extLst>
      <p:ext uri="{BB962C8B-B14F-4D97-AF65-F5344CB8AC3E}">
        <p14:creationId xmlns:p14="http://schemas.microsoft.com/office/powerpoint/2010/main" val="30278197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11">
            <a:extLst>
              <a:ext uri="{FF2B5EF4-FFF2-40B4-BE49-F238E27FC236}">
                <a16:creationId xmlns:a16="http://schemas.microsoft.com/office/drawing/2014/main" id="{2151139A-886F-4B97-8815-729AD3831B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51435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26" name="Rectangle 13">
            <a:extLst>
              <a:ext uri="{FF2B5EF4-FFF2-40B4-BE49-F238E27FC236}">
                <a16:creationId xmlns:a16="http://schemas.microsoft.com/office/drawing/2014/main" id="{AB5E08C4-8CDD-4623-A5B8-E998C6DEE3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369"/>
            <a:ext cx="9143999" cy="1181966"/>
          </a:xfrm>
          <a:prstGeom prst="rect">
            <a:avLst/>
          </a:prstGeom>
          <a:gradFill>
            <a:gsLst>
              <a:gs pos="0">
                <a:schemeClr val="accent1">
                  <a:lumMod val="50000"/>
                </a:scheme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15">
            <a:extLst>
              <a:ext uri="{FF2B5EF4-FFF2-40B4-BE49-F238E27FC236}">
                <a16:creationId xmlns:a16="http://schemas.microsoft.com/office/drawing/2014/main" id="{15F33878-D502-4FFA-8ACE-F2AECDB2A2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096642" y="26"/>
            <a:ext cx="3047358" cy="1182309"/>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D3539FEE-81D3-4406-802E-60B20B16F4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80834" y="-3980833"/>
            <a:ext cx="1182335" cy="9144001"/>
          </a:xfrm>
          <a:prstGeom prst="rect">
            <a:avLst/>
          </a:prstGeom>
          <a:gradFill>
            <a:gsLst>
              <a:gs pos="16000">
                <a:srgbClr val="000000">
                  <a:alpha val="0"/>
                </a:srgbClr>
              </a:gs>
              <a:gs pos="99000">
                <a:srgbClr val="000000">
                  <a:alpha val="87000"/>
                </a:srgb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9">
            <a:extLst>
              <a:ext uri="{FF2B5EF4-FFF2-40B4-BE49-F238E27FC236}">
                <a16:creationId xmlns:a16="http://schemas.microsoft.com/office/drawing/2014/main" id="{DC701763-729E-462F-A5A8-E0DEFEB1E2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69075" y="739"/>
            <a:ext cx="3227567" cy="1181596"/>
          </a:xfrm>
          <a:prstGeom prst="rect">
            <a:avLst/>
          </a:prstGeom>
          <a:gradFill>
            <a:gsLst>
              <a:gs pos="0">
                <a:schemeClr val="accent1">
                  <a:alpha val="17000"/>
                </a:schemeClr>
              </a:gs>
              <a:gs pos="74000">
                <a:schemeClr val="accent1">
                  <a:lumMod val="50000"/>
                  <a:alpha val="0"/>
                </a:schemeClr>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432C272E-C516-4F4F-B6EE-AEFF1660928C}"/>
              </a:ext>
            </a:extLst>
          </p:cNvPr>
          <p:cNvSpPr txBox="1"/>
          <p:nvPr/>
        </p:nvSpPr>
        <p:spPr>
          <a:xfrm>
            <a:off x="467544" y="212839"/>
            <a:ext cx="8352928" cy="646331"/>
          </a:xfrm>
          <a:prstGeom prst="rect">
            <a:avLst/>
          </a:prstGeom>
          <a:noFill/>
        </p:spPr>
        <p:txBody>
          <a:bodyPr wrap="square">
            <a:spAutoFit/>
          </a:bodyPr>
          <a:lstStyle/>
          <a:p>
            <a:pPr lvl="0">
              <a:defRPr/>
            </a:pPr>
            <a:r>
              <a:rPr lang="en-US">
                <a:solidFill>
                  <a:schemeClr val="bg1"/>
                </a:solidFill>
              </a:rPr>
              <a:t>Dudley LPA- tackling </a:t>
            </a:r>
            <a:r>
              <a:rPr lang="en-GB">
                <a:solidFill>
                  <a:schemeClr val="bg1"/>
                </a:solidFill>
              </a:rPr>
              <a:t>street racing/dangerous driving/ due, care &amp; attention and anti-social behaviour</a:t>
            </a:r>
            <a:endParaRPr lang="en-GB" sz="1800" kern="1200" dirty="0">
              <a:solidFill>
                <a:schemeClr val="bg1"/>
              </a:solidFill>
              <a:effectLst/>
              <a:latin typeface="+mn-lt"/>
              <a:ea typeface="+mn-ea"/>
              <a:cs typeface="+mn-cs"/>
            </a:endParaRPr>
          </a:p>
        </p:txBody>
      </p:sp>
      <p:sp>
        <p:nvSpPr>
          <p:cNvPr id="3" name="Rectangle 2">
            <a:extLst>
              <a:ext uri="{FF2B5EF4-FFF2-40B4-BE49-F238E27FC236}">
                <a16:creationId xmlns:a16="http://schemas.microsoft.com/office/drawing/2014/main" id="{92075217-9FA5-43B0-A99F-04A58DF7A6F2}"/>
              </a:ext>
            </a:extLst>
          </p:cNvPr>
          <p:cNvSpPr/>
          <p:nvPr/>
        </p:nvSpPr>
        <p:spPr>
          <a:xfrm>
            <a:off x="467544" y="1297751"/>
            <a:ext cx="7920880" cy="369332"/>
          </a:xfrm>
          <a:prstGeom prst="rect">
            <a:avLst/>
          </a:prstGeom>
        </p:spPr>
        <p:txBody>
          <a:bodyPr wrap="square">
            <a:spAutoFit/>
          </a:bodyPr>
          <a:lstStyle/>
          <a:p>
            <a:pPr>
              <a:spcAft>
                <a:spcPts val="0"/>
              </a:spcAft>
            </a:pPr>
            <a:r>
              <a:rPr lang="en-GB" dirty="0">
                <a:solidFill>
                  <a:srgbClr val="000000"/>
                </a:solidFill>
                <a:latin typeface="Calibri" panose="020F0502020204030204" pitchFamily="34" charset="0"/>
                <a:ea typeface="Calibri" panose="020F0502020204030204" pitchFamily="34" charset="0"/>
              </a:rPr>
              <a:t>Use of Op Snap- </a:t>
            </a:r>
            <a:r>
              <a:rPr lang="en-GB" dirty="0"/>
              <a:t>30/12/24 to 26/05/25</a:t>
            </a:r>
            <a:r>
              <a:rPr lang="en-GB" dirty="0">
                <a:solidFill>
                  <a:srgbClr val="000000"/>
                </a:solidFill>
                <a:latin typeface="Calibri" panose="020F0502020204030204" pitchFamily="34" charset="0"/>
                <a:ea typeface="Calibri" panose="020F0502020204030204" pitchFamily="34" charset="0"/>
              </a:rPr>
              <a:t> </a:t>
            </a:r>
            <a:r>
              <a:rPr lang="en-GB" dirty="0"/>
              <a:t>on average 28 per week.  </a:t>
            </a:r>
            <a:endParaRPr lang="en-GB" sz="1600" dirty="0">
              <a:effectLst/>
              <a:latin typeface="Calibri" panose="020F0502020204030204" pitchFamily="34" charset="0"/>
              <a:ea typeface="Calibri" panose="020F0502020204030204" pitchFamily="34" charset="0"/>
            </a:endParaRPr>
          </a:p>
        </p:txBody>
      </p:sp>
      <p:pic>
        <p:nvPicPr>
          <p:cNvPr id="2050" name="Picture 15" descr="image002">
            <a:extLst>
              <a:ext uri="{FF2B5EF4-FFF2-40B4-BE49-F238E27FC236}">
                <a16:creationId xmlns:a16="http://schemas.microsoft.com/office/drawing/2014/main" id="{D565D7A2-D4E4-47EB-8AA5-2CD276664C6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1600" y="1898462"/>
            <a:ext cx="7056784" cy="22047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780547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11">
            <a:extLst>
              <a:ext uri="{FF2B5EF4-FFF2-40B4-BE49-F238E27FC236}">
                <a16:creationId xmlns:a16="http://schemas.microsoft.com/office/drawing/2014/main" id="{2151139A-886F-4B97-8815-729AD3831B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51435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26" name="Rectangle 13">
            <a:extLst>
              <a:ext uri="{FF2B5EF4-FFF2-40B4-BE49-F238E27FC236}">
                <a16:creationId xmlns:a16="http://schemas.microsoft.com/office/drawing/2014/main" id="{AB5E08C4-8CDD-4623-A5B8-E998C6DEE3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369"/>
            <a:ext cx="9143999" cy="1181966"/>
          </a:xfrm>
          <a:prstGeom prst="rect">
            <a:avLst/>
          </a:prstGeom>
          <a:gradFill>
            <a:gsLst>
              <a:gs pos="0">
                <a:schemeClr val="accent1">
                  <a:lumMod val="50000"/>
                </a:scheme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15">
            <a:extLst>
              <a:ext uri="{FF2B5EF4-FFF2-40B4-BE49-F238E27FC236}">
                <a16:creationId xmlns:a16="http://schemas.microsoft.com/office/drawing/2014/main" id="{15F33878-D502-4FFA-8ACE-F2AECDB2A2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096642" y="26"/>
            <a:ext cx="3047358" cy="1182309"/>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D3539FEE-81D3-4406-802E-60B20B16F4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80834" y="-3980833"/>
            <a:ext cx="1182335" cy="9144001"/>
          </a:xfrm>
          <a:prstGeom prst="rect">
            <a:avLst/>
          </a:prstGeom>
          <a:gradFill>
            <a:gsLst>
              <a:gs pos="16000">
                <a:srgbClr val="000000">
                  <a:alpha val="0"/>
                </a:srgbClr>
              </a:gs>
              <a:gs pos="99000">
                <a:srgbClr val="000000">
                  <a:alpha val="87000"/>
                </a:srgb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9">
            <a:extLst>
              <a:ext uri="{FF2B5EF4-FFF2-40B4-BE49-F238E27FC236}">
                <a16:creationId xmlns:a16="http://schemas.microsoft.com/office/drawing/2014/main" id="{DC701763-729E-462F-A5A8-E0DEFEB1E2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69075" y="739"/>
            <a:ext cx="3227567" cy="1181596"/>
          </a:xfrm>
          <a:prstGeom prst="rect">
            <a:avLst/>
          </a:prstGeom>
          <a:gradFill>
            <a:gsLst>
              <a:gs pos="0">
                <a:schemeClr val="accent1">
                  <a:alpha val="17000"/>
                </a:schemeClr>
              </a:gs>
              <a:gs pos="74000">
                <a:schemeClr val="accent1">
                  <a:lumMod val="50000"/>
                  <a:alpha val="0"/>
                </a:schemeClr>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432C272E-C516-4F4F-B6EE-AEFF1660928C}"/>
              </a:ext>
            </a:extLst>
          </p:cNvPr>
          <p:cNvSpPr txBox="1"/>
          <p:nvPr/>
        </p:nvSpPr>
        <p:spPr>
          <a:xfrm>
            <a:off x="467544" y="212839"/>
            <a:ext cx="8352928" cy="646331"/>
          </a:xfrm>
          <a:prstGeom prst="rect">
            <a:avLst/>
          </a:prstGeom>
          <a:noFill/>
        </p:spPr>
        <p:txBody>
          <a:bodyPr wrap="square">
            <a:spAutoFit/>
          </a:bodyPr>
          <a:lstStyle/>
          <a:p>
            <a:pPr lvl="0">
              <a:defRPr/>
            </a:pPr>
            <a:r>
              <a:rPr lang="en-US">
                <a:solidFill>
                  <a:schemeClr val="bg1"/>
                </a:solidFill>
              </a:rPr>
              <a:t>Dudley LPA- tackling </a:t>
            </a:r>
            <a:r>
              <a:rPr lang="en-GB">
                <a:solidFill>
                  <a:schemeClr val="bg1"/>
                </a:solidFill>
              </a:rPr>
              <a:t>street racing/dangerous driving/ due, care &amp; attention and anti-social behaviour</a:t>
            </a:r>
            <a:endParaRPr lang="en-GB" sz="1800" kern="1200" dirty="0">
              <a:solidFill>
                <a:schemeClr val="bg1"/>
              </a:solidFill>
              <a:effectLst/>
              <a:latin typeface="+mn-lt"/>
              <a:ea typeface="+mn-ea"/>
              <a:cs typeface="+mn-cs"/>
            </a:endParaRPr>
          </a:p>
        </p:txBody>
      </p:sp>
      <p:sp>
        <p:nvSpPr>
          <p:cNvPr id="2" name="Rectangle 1">
            <a:extLst>
              <a:ext uri="{FF2B5EF4-FFF2-40B4-BE49-F238E27FC236}">
                <a16:creationId xmlns:a16="http://schemas.microsoft.com/office/drawing/2014/main" id="{24E2BEB3-0A94-466B-9BE3-7FBB2441F0F7}"/>
              </a:ext>
            </a:extLst>
          </p:cNvPr>
          <p:cNvSpPr/>
          <p:nvPr/>
        </p:nvSpPr>
        <p:spPr>
          <a:xfrm>
            <a:off x="396289" y="1275752"/>
            <a:ext cx="3463897" cy="307777"/>
          </a:xfrm>
          <a:prstGeom prst="rect">
            <a:avLst/>
          </a:prstGeom>
        </p:spPr>
        <p:txBody>
          <a:bodyPr wrap="none">
            <a:spAutoFit/>
          </a:bodyPr>
          <a:lstStyle/>
          <a:p>
            <a:pPr algn="ctr"/>
            <a:r>
              <a:rPr lang="en-GB" sz="1400" b="1" u="sng" dirty="0">
                <a:solidFill>
                  <a:srgbClr val="000000"/>
                </a:solidFill>
                <a:latin typeface="Calibri" panose="020F0502020204030204" pitchFamily="34" charset="0"/>
                <a:ea typeface="Calibri" panose="020F0502020204030204" pitchFamily="34" charset="0"/>
              </a:rPr>
              <a:t>Pre Use of Op Snap-  </a:t>
            </a:r>
            <a:r>
              <a:rPr lang="en-GB" sz="1400" b="1" u="sng" dirty="0"/>
              <a:t>29/04/24 to 23 /12/24 </a:t>
            </a:r>
          </a:p>
        </p:txBody>
      </p:sp>
      <p:pic>
        <p:nvPicPr>
          <p:cNvPr id="3074" name="Picture 9" descr="Machine generated alternative text:&#10;4. How many vehicles involved? &#10;Less Thin S &#10;More than S &#10;No Vehicles reported &#10;More details ">
            <a:extLst>
              <a:ext uri="{FF2B5EF4-FFF2-40B4-BE49-F238E27FC236}">
                <a16:creationId xmlns:a16="http://schemas.microsoft.com/office/drawing/2014/main" id="{40C7AE20-E7AE-455D-9CC1-ACE43A3524CA}"/>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1018" y="1663344"/>
            <a:ext cx="4456607" cy="14161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3">
            <a:extLst>
              <a:ext uri="{FF2B5EF4-FFF2-40B4-BE49-F238E27FC236}">
                <a16:creationId xmlns:a16="http://schemas.microsoft.com/office/drawing/2014/main" id="{F917DC29-D86D-495A-AEF9-F4E7E50B392C}"/>
              </a:ext>
            </a:extLst>
          </p:cNvPr>
          <p:cNvSpPr/>
          <p:nvPr/>
        </p:nvSpPr>
        <p:spPr>
          <a:xfrm>
            <a:off x="5364088" y="1268951"/>
            <a:ext cx="3095591" cy="307777"/>
          </a:xfrm>
          <a:prstGeom prst="rect">
            <a:avLst/>
          </a:prstGeom>
        </p:spPr>
        <p:txBody>
          <a:bodyPr wrap="none">
            <a:spAutoFit/>
          </a:bodyPr>
          <a:lstStyle/>
          <a:p>
            <a:pPr algn="ctr"/>
            <a:r>
              <a:rPr lang="en-GB" sz="1400" b="1" u="sng" dirty="0">
                <a:solidFill>
                  <a:srgbClr val="000000"/>
                </a:solidFill>
                <a:latin typeface="Calibri" panose="020F0502020204030204" pitchFamily="34" charset="0"/>
                <a:ea typeface="Calibri" panose="020F0502020204030204" pitchFamily="34" charset="0"/>
              </a:rPr>
              <a:t>Use of Op Snap- </a:t>
            </a:r>
            <a:r>
              <a:rPr lang="en-GB" sz="1400" b="1" u="sng" dirty="0"/>
              <a:t>30/12/24 to 26/05/25</a:t>
            </a:r>
            <a:r>
              <a:rPr lang="en-GB" sz="1400" b="1" u="sng" dirty="0">
                <a:solidFill>
                  <a:srgbClr val="000000"/>
                </a:solidFill>
                <a:latin typeface="Calibri" panose="020F0502020204030204" pitchFamily="34" charset="0"/>
                <a:ea typeface="Calibri" panose="020F0502020204030204" pitchFamily="34" charset="0"/>
              </a:rPr>
              <a:t> </a:t>
            </a:r>
            <a:endParaRPr lang="en-GB" sz="1400" b="1" u="sng" dirty="0"/>
          </a:p>
        </p:txBody>
      </p:sp>
      <p:pic>
        <p:nvPicPr>
          <p:cNvPr id="13" name="Picture 8" descr="Machine generated alternative text:&#10;4. How many vehicles involved? &#10;Less Then 5 &#10;More than S &#10;No Vehicles reported &#10;11 &#10;More details &#10;C) ">
            <a:extLst>
              <a:ext uri="{FF2B5EF4-FFF2-40B4-BE49-F238E27FC236}">
                <a16:creationId xmlns:a16="http://schemas.microsoft.com/office/drawing/2014/main" id="{9B66270B-5A86-4DE9-AAD0-61ABFE4D6C3F}"/>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93335" y="1676945"/>
            <a:ext cx="4527137" cy="14161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a:extLst>
              <a:ext uri="{FF2B5EF4-FFF2-40B4-BE49-F238E27FC236}">
                <a16:creationId xmlns:a16="http://schemas.microsoft.com/office/drawing/2014/main" id="{0E59574B-845B-44D1-A1B5-DF9317EADD36}"/>
              </a:ext>
            </a:extLst>
          </p:cNvPr>
          <p:cNvSpPr/>
          <p:nvPr/>
        </p:nvSpPr>
        <p:spPr>
          <a:xfrm>
            <a:off x="559399" y="3067225"/>
            <a:ext cx="7992888" cy="1477328"/>
          </a:xfrm>
          <a:prstGeom prst="rect">
            <a:avLst/>
          </a:prstGeom>
        </p:spPr>
        <p:txBody>
          <a:bodyPr wrap="square">
            <a:spAutoFit/>
          </a:bodyPr>
          <a:lstStyle/>
          <a:p>
            <a:r>
              <a:rPr lang="en-US" sz="1400" dirty="0"/>
              <a:t> </a:t>
            </a:r>
            <a:r>
              <a:rPr lang="en-US" sz="1400" dirty="0" err="1"/>
              <a:t>WaterFront</a:t>
            </a:r>
            <a:r>
              <a:rPr lang="en-US" sz="1400" dirty="0"/>
              <a:t> Security Dudley Car Park - </a:t>
            </a:r>
            <a:r>
              <a:rPr lang="en-GB" dirty="0"/>
              <a:t>“It also makes our lives easier, and I would assume saves police resources, because we aren't phoning 101 to report these they're just going straight through to your end and being dealt with. There has been a few occasions where we have rang 101 to report some anti social behaviour in vehicles and the police have not made it in time so to catch them after the fact is better. ”</a:t>
            </a:r>
          </a:p>
        </p:txBody>
      </p:sp>
    </p:spTree>
    <p:extLst>
      <p:ext uri="{BB962C8B-B14F-4D97-AF65-F5344CB8AC3E}">
        <p14:creationId xmlns:p14="http://schemas.microsoft.com/office/powerpoint/2010/main" val="15763529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11">
            <a:extLst>
              <a:ext uri="{FF2B5EF4-FFF2-40B4-BE49-F238E27FC236}">
                <a16:creationId xmlns:a16="http://schemas.microsoft.com/office/drawing/2014/main" id="{2151139A-886F-4B97-8815-729AD3831B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51435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26" name="Rectangle 13">
            <a:extLst>
              <a:ext uri="{FF2B5EF4-FFF2-40B4-BE49-F238E27FC236}">
                <a16:creationId xmlns:a16="http://schemas.microsoft.com/office/drawing/2014/main" id="{AB5E08C4-8CDD-4623-A5B8-E998C6DEE3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369"/>
            <a:ext cx="9143999" cy="1181966"/>
          </a:xfrm>
          <a:prstGeom prst="rect">
            <a:avLst/>
          </a:prstGeom>
          <a:gradFill>
            <a:gsLst>
              <a:gs pos="0">
                <a:schemeClr val="accent1">
                  <a:lumMod val="50000"/>
                </a:scheme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15">
            <a:extLst>
              <a:ext uri="{FF2B5EF4-FFF2-40B4-BE49-F238E27FC236}">
                <a16:creationId xmlns:a16="http://schemas.microsoft.com/office/drawing/2014/main" id="{15F33878-D502-4FFA-8ACE-F2AECDB2A2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096642" y="26"/>
            <a:ext cx="3047358" cy="1182309"/>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D3539FEE-81D3-4406-802E-60B20B16F4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80834" y="-3980833"/>
            <a:ext cx="1182335" cy="9144001"/>
          </a:xfrm>
          <a:prstGeom prst="rect">
            <a:avLst/>
          </a:prstGeom>
          <a:gradFill>
            <a:gsLst>
              <a:gs pos="16000">
                <a:srgbClr val="000000">
                  <a:alpha val="0"/>
                </a:srgbClr>
              </a:gs>
              <a:gs pos="99000">
                <a:srgbClr val="000000">
                  <a:alpha val="87000"/>
                </a:srgb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9">
            <a:extLst>
              <a:ext uri="{FF2B5EF4-FFF2-40B4-BE49-F238E27FC236}">
                <a16:creationId xmlns:a16="http://schemas.microsoft.com/office/drawing/2014/main" id="{DC701763-729E-462F-A5A8-E0DEFEB1E2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69075" y="739"/>
            <a:ext cx="3227567" cy="1181596"/>
          </a:xfrm>
          <a:prstGeom prst="rect">
            <a:avLst/>
          </a:prstGeom>
          <a:gradFill>
            <a:gsLst>
              <a:gs pos="0">
                <a:schemeClr val="accent1">
                  <a:alpha val="17000"/>
                </a:schemeClr>
              </a:gs>
              <a:gs pos="74000">
                <a:schemeClr val="accent1">
                  <a:lumMod val="50000"/>
                  <a:alpha val="0"/>
                </a:schemeClr>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432C272E-C516-4F4F-B6EE-AEFF1660928C}"/>
              </a:ext>
            </a:extLst>
          </p:cNvPr>
          <p:cNvSpPr txBox="1"/>
          <p:nvPr/>
        </p:nvSpPr>
        <p:spPr>
          <a:xfrm>
            <a:off x="467544" y="212839"/>
            <a:ext cx="4572000" cy="369332"/>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solidFill>
                  <a:schemeClr val="bg1"/>
                </a:solidFill>
              </a:rPr>
              <a:t>OP Snap - Conclusion –  </a:t>
            </a:r>
            <a:endParaRPr lang="en-GB" sz="1800" kern="1200" dirty="0">
              <a:solidFill>
                <a:schemeClr val="bg1"/>
              </a:solidFill>
              <a:effectLst/>
              <a:latin typeface="+mn-lt"/>
              <a:ea typeface="+mn-ea"/>
              <a:cs typeface="+mn-cs"/>
            </a:endParaRPr>
          </a:p>
        </p:txBody>
      </p:sp>
      <p:sp>
        <p:nvSpPr>
          <p:cNvPr id="2" name="TextBox 1">
            <a:extLst>
              <a:ext uri="{FF2B5EF4-FFF2-40B4-BE49-F238E27FC236}">
                <a16:creationId xmlns:a16="http://schemas.microsoft.com/office/drawing/2014/main" id="{45600F99-2E1B-4C77-89E2-BFF8B3B8B297}"/>
              </a:ext>
            </a:extLst>
          </p:cNvPr>
          <p:cNvSpPr txBox="1"/>
          <p:nvPr/>
        </p:nvSpPr>
        <p:spPr>
          <a:xfrm>
            <a:off x="251520" y="1153138"/>
            <a:ext cx="7920880" cy="3354765"/>
          </a:xfrm>
          <a:prstGeom prst="rect">
            <a:avLst/>
          </a:prstGeom>
          <a:noFill/>
        </p:spPr>
        <p:txBody>
          <a:bodyPr wrap="square" rtlCol="0">
            <a:spAutoFit/>
          </a:bodyPr>
          <a:lstStyle/>
          <a:p>
            <a:pPr marL="285750" indent="-285750">
              <a:buFont typeface="Arial" panose="020B0604020202020204" pitchFamily="34" charset="0"/>
              <a:buChar char="•"/>
            </a:pPr>
            <a:r>
              <a:rPr lang="en-GB" sz="1600" b="1" dirty="0"/>
              <a:t>Proactive Citizen vs Passing Citizen</a:t>
            </a:r>
          </a:p>
          <a:p>
            <a:endParaRPr lang="en-GB" sz="1600" dirty="0"/>
          </a:p>
          <a:p>
            <a:r>
              <a:rPr lang="en-GB" sz="1200" u="sng" dirty="0"/>
              <a:t>1</a:t>
            </a:r>
            <a:r>
              <a:rPr lang="en-GB" sz="1200" u="sng" baseline="30000" dirty="0"/>
              <a:t>st</a:t>
            </a:r>
            <a:r>
              <a:rPr lang="en-GB" sz="1200" u="sng" dirty="0"/>
              <a:t> January 2025- Present </a:t>
            </a:r>
          </a:p>
          <a:p>
            <a:endParaRPr lang="en-GB" sz="1200" u="sng" dirty="0"/>
          </a:p>
          <a:p>
            <a:r>
              <a:rPr lang="en-GB" sz="1200" dirty="0"/>
              <a:t>Person A = 753 submissions , Predominant offence; Parking</a:t>
            </a:r>
          </a:p>
          <a:p>
            <a:r>
              <a:rPr lang="en-GB" sz="1200" dirty="0"/>
              <a:t>Person B = 274 submissions, Predominant offence; Mixture of offences reported</a:t>
            </a:r>
          </a:p>
          <a:p>
            <a:pPr lvl="0"/>
            <a:r>
              <a:rPr lang="en-GB" sz="1200" dirty="0"/>
              <a:t>Person C = 271 submissions, Predominant offence; Red Light / Mobile Phone / Close Pass</a:t>
            </a:r>
          </a:p>
          <a:p>
            <a:pPr lvl="0"/>
            <a:r>
              <a:rPr lang="en-GB" sz="1200" dirty="0"/>
              <a:t>Person D = 228 submissions, Predominant offence; Mobile Phone / No Right Turn / Close Pass</a:t>
            </a:r>
          </a:p>
          <a:p>
            <a:pPr lvl="0"/>
            <a:r>
              <a:rPr lang="en-GB" sz="1200" dirty="0"/>
              <a:t>Person E = 198 submissions, Predominant offence; Red Light</a:t>
            </a:r>
          </a:p>
          <a:p>
            <a:pPr lvl="0"/>
            <a:r>
              <a:rPr lang="en-GB" sz="1200" dirty="0"/>
              <a:t>Person F = 188 submissions,  Predominant offence; Dangerous Position outside School (school caretaker)</a:t>
            </a:r>
          </a:p>
          <a:p>
            <a:pPr lvl="0"/>
            <a:r>
              <a:rPr lang="en-GB" sz="1200" dirty="0"/>
              <a:t>Person G = 176 submissions, Predominant offence; Mobile Phone</a:t>
            </a:r>
          </a:p>
          <a:p>
            <a:pPr lvl="0"/>
            <a:r>
              <a:rPr lang="en-GB" sz="1200" dirty="0"/>
              <a:t>Person H = 137 submissions, Predominant offence; Parking</a:t>
            </a:r>
          </a:p>
          <a:p>
            <a:pPr lvl="0"/>
            <a:r>
              <a:rPr lang="en-GB" sz="1200" dirty="0"/>
              <a:t>Person I = 105 submissions,  Predominant offence; Close Pass</a:t>
            </a:r>
          </a:p>
          <a:p>
            <a:pPr lvl="0"/>
            <a:r>
              <a:rPr lang="en-GB" sz="1200" dirty="0"/>
              <a:t>Person J = 94 submissions, Predominant offence; Mixture of offences reported</a:t>
            </a:r>
          </a:p>
          <a:p>
            <a:pPr lvl="0"/>
            <a:r>
              <a:rPr lang="en-GB" sz="1200" dirty="0"/>
              <a:t>Person K = 66 submissions,  Predominant offence; No Right Turn</a:t>
            </a:r>
          </a:p>
          <a:p>
            <a:pPr lvl="0"/>
            <a:r>
              <a:rPr lang="en-GB" sz="1200" dirty="0"/>
              <a:t>Person L = 56 submissions, Predominant offence; Close Pass</a:t>
            </a:r>
          </a:p>
          <a:p>
            <a:pPr lvl="0"/>
            <a:endParaRPr lang="en-GB" sz="1200" dirty="0"/>
          </a:p>
        </p:txBody>
      </p:sp>
    </p:spTree>
    <p:extLst>
      <p:ext uri="{BB962C8B-B14F-4D97-AF65-F5344CB8AC3E}">
        <p14:creationId xmlns:p14="http://schemas.microsoft.com/office/powerpoint/2010/main" val="8277050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 perpective BLUE.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2" name="Title 1"/>
          <p:cNvSpPr>
            <a:spLocks noGrp="1"/>
          </p:cNvSpPr>
          <p:nvPr>
            <p:ph type="title"/>
          </p:nvPr>
        </p:nvSpPr>
        <p:spPr>
          <a:xfrm>
            <a:off x="457200" y="3219822"/>
            <a:ext cx="8229600" cy="1512167"/>
          </a:xfrm>
        </p:spPr>
        <p:txBody>
          <a:bodyPr>
            <a:normAutofit/>
          </a:bodyPr>
          <a:lstStyle/>
          <a:p>
            <a:pPr>
              <a:lnSpc>
                <a:spcPct val="150000"/>
              </a:lnSpc>
            </a:pPr>
            <a:r>
              <a:rPr lang="en-US" sz="1600" b="1" dirty="0">
                <a:solidFill>
                  <a:schemeClr val="bg1"/>
                </a:solidFill>
                <a:latin typeface="Arial"/>
                <a:cs typeface="Arial"/>
              </a:rPr>
              <a:t>Working in partnership, making communities safer</a:t>
            </a:r>
            <a:br>
              <a:rPr lang="en-US" sz="1600" b="1" dirty="0">
                <a:solidFill>
                  <a:schemeClr val="bg1"/>
                </a:solidFill>
                <a:latin typeface="Arial"/>
                <a:cs typeface="Arial"/>
              </a:rPr>
            </a:br>
            <a:r>
              <a:rPr lang="en-US" sz="1600" b="1" dirty="0">
                <a:solidFill>
                  <a:srgbClr val="FFA800"/>
                </a:solidFill>
                <a:latin typeface="Arial"/>
                <a:cs typeface="Arial"/>
              </a:rPr>
              <a:t>west-midlands.police.uk</a:t>
            </a:r>
          </a:p>
        </p:txBody>
      </p:sp>
      <p:pic>
        <p:nvPicPr>
          <p:cNvPr id="8" name="Picture 7">
            <a:extLst>
              <a:ext uri="{FF2B5EF4-FFF2-40B4-BE49-F238E27FC236}">
                <a16:creationId xmlns:a16="http://schemas.microsoft.com/office/drawing/2014/main" id="{872F64F7-7540-4761-8A34-11D656E4417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03324" y="1923678"/>
            <a:ext cx="1337351" cy="1665744"/>
          </a:xfrm>
          <a:prstGeom prst="rect">
            <a:avLst/>
          </a:prstGeom>
        </p:spPr>
      </p:pic>
    </p:spTree>
    <p:extLst>
      <p:ext uri="{BB962C8B-B14F-4D97-AF65-F5344CB8AC3E}">
        <p14:creationId xmlns:p14="http://schemas.microsoft.com/office/powerpoint/2010/main" val="12488808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11">
            <a:extLst>
              <a:ext uri="{FF2B5EF4-FFF2-40B4-BE49-F238E27FC236}">
                <a16:creationId xmlns:a16="http://schemas.microsoft.com/office/drawing/2014/main" id="{2151139A-886F-4B97-8815-729AD3831B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51435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26" name="Rectangle 13">
            <a:extLst>
              <a:ext uri="{FF2B5EF4-FFF2-40B4-BE49-F238E27FC236}">
                <a16:creationId xmlns:a16="http://schemas.microsoft.com/office/drawing/2014/main" id="{AB5E08C4-8CDD-4623-A5B8-E998C6DEE3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369"/>
            <a:ext cx="9143999" cy="1181966"/>
          </a:xfrm>
          <a:prstGeom prst="rect">
            <a:avLst/>
          </a:prstGeom>
          <a:gradFill>
            <a:gsLst>
              <a:gs pos="0">
                <a:schemeClr val="accent1">
                  <a:lumMod val="50000"/>
                </a:scheme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15">
            <a:extLst>
              <a:ext uri="{FF2B5EF4-FFF2-40B4-BE49-F238E27FC236}">
                <a16:creationId xmlns:a16="http://schemas.microsoft.com/office/drawing/2014/main" id="{15F33878-D502-4FFA-8ACE-F2AECDB2A2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096642" y="26"/>
            <a:ext cx="3047358" cy="1182309"/>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D3539FEE-81D3-4406-802E-60B20B16F4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80834" y="-3980833"/>
            <a:ext cx="1182335" cy="9144001"/>
          </a:xfrm>
          <a:prstGeom prst="rect">
            <a:avLst/>
          </a:prstGeom>
          <a:gradFill>
            <a:gsLst>
              <a:gs pos="16000">
                <a:srgbClr val="000000">
                  <a:alpha val="0"/>
                </a:srgbClr>
              </a:gs>
              <a:gs pos="99000">
                <a:srgbClr val="000000">
                  <a:alpha val="87000"/>
                </a:srgb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9">
            <a:extLst>
              <a:ext uri="{FF2B5EF4-FFF2-40B4-BE49-F238E27FC236}">
                <a16:creationId xmlns:a16="http://schemas.microsoft.com/office/drawing/2014/main" id="{DC701763-729E-462F-A5A8-E0DEFEB1E2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69075" y="739"/>
            <a:ext cx="3227567" cy="1181596"/>
          </a:xfrm>
          <a:prstGeom prst="rect">
            <a:avLst/>
          </a:prstGeom>
          <a:gradFill>
            <a:gsLst>
              <a:gs pos="0">
                <a:schemeClr val="accent1">
                  <a:alpha val="17000"/>
                </a:schemeClr>
              </a:gs>
              <a:gs pos="74000">
                <a:schemeClr val="accent1">
                  <a:lumMod val="50000"/>
                  <a:alpha val="0"/>
                </a:schemeClr>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432C272E-C516-4F4F-B6EE-AEFF1660928C}"/>
              </a:ext>
            </a:extLst>
          </p:cNvPr>
          <p:cNvSpPr txBox="1"/>
          <p:nvPr/>
        </p:nvSpPr>
        <p:spPr>
          <a:xfrm>
            <a:off x="467544" y="212839"/>
            <a:ext cx="4572000" cy="369332"/>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200" dirty="0">
                <a:solidFill>
                  <a:schemeClr val="bg1"/>
                </a:solidFill>
                <a:effectLst/>
                <a:latin typeface="+mn-lt"/>
                <a:ea typeface="+mn-ea"/>
                <a:cs typeface="+mn-cs"/>
              </a:rPr>
              <a:t>Operation Snap - Intro</a:t>
            </a:r>
          </a:p>
        </p:txBody>
      </p:sp>
      <p:sp>
        <p:nvSpPr>
          <p:cNvPr id="7" name="Rectangle 6">
            <a:extLst>
              <a:ext uri="{FF2B5EF4-FFF2-40B4-BE49-F238E27FC236}">
                <a16:creationId xmlns:a16="http://schemas.microsoft.com/office/drawing/2014/main" id="{5900F122-4FE2-4B82-A781-390255C188A5}"/>
              </a:ext>
            </a:extLst>
          </p:cNvPr>
          <p:cNvSpPr/>
          <p:nvPr/>
        </p:nvSpPr>
        <p:spPr>
          <a:xfrm>
            <a:off x="306394" y="1394435"/>
            <a:ext cx="8352928" cy="2516073"/>
          </a:xfrm>
          <a:prstGeom prst="rect">
            <a:avLst/>
          </a:prstGeom>
        </p:spPr>
        <p:txBody>
          <a:bodyPr wrap="square">
            <a:spAutoFit/>
          </a:bodyPr>
          <a:lstStyle/>
          <a:p>
            <a:pPr marL="171450" indent="-171450">
              <a:buFont typeface="Arial" panose="020B0604020202020204" pitchFamily="34" charset="0"/>
              <a:buChar char="•"/>
            </a:pPr>
            <a:r>
              <a:rPr lang="en-GB" sz="1050" dirty="0"/>
              <a:t>Operation (Op) Snap is the West Midlands Police version of the NPCC initiative, where members of the public can submit footage of dangerous or careless driving offences to their local police forces via a streamlined online portal (</a:t>
            </a:r>
            <a:r>
              <a:rPr lang="en-GB" sz="1050" dirty="0" err="1"/>
              <a:t>Nextbase</a:t>
            </a:r>
            <a:r>
              <a:rPr lang="en-GB" sz="1050" dirty="0"/>
              <a:t>). </a:t>
            </a:r>
          </a:p>
          <a:p>
            <a:endParaRPr lang="en-GB" sz="1050" dirty="0"/>
          </a:p>
          <a:p>
            <a:pPr marL="171450" indent="-171450">
              <a:buFont typeface="Arial" panose="020B0604020202020204" pitchFamily="34" charset="0"/>
              <a:buChar char="•"/>
            </a:pPr>
            <a:r>
              <a:rPr lang="en-GB" sz="1050" dirty="0"/>
              <a:t>Op Snap commenced in WMP in 2015 in Roads Policing and thereafter, moved to CJ in 2017. In 2017, the year submission rate was 208 submissions in comparison to 14,650 in July 2025. </a:t>
            </a:r>
          </a:p>
          <a:p>
            <a:endParaRPr lang="en-GB" sz="1050" dirty="0"/>
          </a:p>
          <a:p>
            <a:pPr marL="171450" indent="-171450">
              <a:buFont typeface="Arial" panose="020B0604020202020204" pitchFamily="34" charset="0"/>
              <a:buChar char="•"/>
            </a:pPr>
            <a:r>
              <a:rPr lang="en-GB" sz="1050" dirty="0"/>
              <a:t>The program aims to improve road safety by enabling the police to investigate footage directly combatting those driving dangerously and demonstrating how we are engaging communities to fight crime alongside us, as we work towards Vision Zero. </a:t>
            </a:r>
          </a:p>
          <a:p>
            <a:pPr marL="171450" indent="-171450">
              <a:buFont typeface="Courier New" panose="02070309020205020404" pitchFamily="49" charset="0"/>
              <a:buChar char="o"/>
            </a:pPr>
            <a:endParaRPr lang="en-GB" sz="1050" dirty="0">
              <a:latin typeface="Calibri" panose="020F0502020204030204" pitchFamily="34" charset="0"/>
              <a:ea typeface="Calibri" panose="020F0502020204030204" pitchFamily="34" charset="0"/>
              <a:cs typeface="Times New Roman" panose="02020603050405020304" pitchFamily="18" charset="0"/>
            </a:endParaRPr>
          </a:p>
          <a:p>
            <a:pPr marL="171450" indent="-171450">
              <a:buFont typeface="Arial" panose="020B0604020202020204" pitchFamily="34" charset="0"/>
              <a:buChar char="•"/>
            </a:pPr>
            <a:r>
              <a:rPr lang="en-GB" sz="1050" dirty="0">
                <a:latin typeface="Calibri" panose="020F0502020204030204" pitchFamily="34" charset="0"/>
                <a:ea typeface="Calibri" panose="020F0502020204030204" pitchFamily="34" charset="0"/>
                <a:cs typeface="Times New Roman" panose="02020603050405020304" pitchFamily="18" charset="0"/>
              </a:rPr>
              <a:t>We </a:t>
            </a:r>
            <a:r>
              <a:rPr lang="en-US" sz="1050" dirty="0">
                <a:latin typeface="Calibri" panose="020F0502020204030204" pitchFamily="34" charset="0"/>
                <a:ea typeface="Calibri" panose="020F0502020204030204" pitchFamily="34" charset="0"/>
                <a:cs typeface="Times New Roman" panose="02020603050405020304" pitchFamily="18" charset="0"/>
              </a:rPr>
              <a:t>p</a:t>
            </a:r>
            <a:r>
              <a:rPr lang="en-US" sz="1050" dirty="0"/>
              <a:t>roactively publish on a quarterly basis Op Snap metrics, to ensure we are working towards a</a:t>
            </a:r>
            <a:r>
              <a:rPr lang="en-GB" sz="1050" dirty="0"/>
              <a:t> common goal of information sharing to deliver a safe road network for the West Midlands Police Region whilst simultaneously, enhancing confidence, trust and legitimacy in policing. </a:t>
            </a:r>
            <a:endParaRPr lang="en-GB" sz="1050" dirty="0">
              <a:latin typeface="Calibri" panose="020F0502020204030204" pitchFamily="34" charset="0"/>
              <a:ea typeface="Calibri" panose="020F0502020204030204" pitchFamily="34" charset="0"/>
              <a:cs typeface="Calibri" panose="020F0502020204030204" pitchFamily="34" charset="0"/>
            </a:endParaRPr>
          </a:p>
          <a:p>
            <a:endParaRPr lang="en-GB" sz="1050" dirty="0"/>
          </a:p>
          <a:p>
            <a:pPr marL="171450" indent="-171450">
              <a:buFont typeface="Arial" panose="020B0604020202020204" pitchFamily="34" charset="0"/>
              <a:buChar char="•"/>
            </a:pPr>
            <a:r>
              <a:rPr lang="en-GB" sz="1050" dirty="0"/>
              <a:t>There has been substantial media interest in the form of local campaign groups, Better Streets Birmingham and the West Midlands Road Safety Commissioner. </a:t>
            </a:r>
          </a:p>
          <a:p>
            <a:endParaRPr lang="en-GB" sz="1050" dirty="0"/>
          </a:p>
        </p:txBody>
      </p:sp>
      <p:sp>
        <p:nvSpPr>
          <p:cNvPr id="2" name="Rectangle 1">
            <a:extLst>
              <a:ext uri="{FF2B5EF4-FFF2-40B4-BE49-F238E27FC236}">
                <a16:creationId xmlns:a16="http://schemas.microsoft.com/office/drawing/2014/main" id="{49D18DDE-BFBA-457C-B502-C17036369697}"/>
              </a:ext>
            </a:extLst>
          </p:cNvPr>
          <p:cNvSpPr/>
          <p:nvPr/>
        </p:nvSpPr>
        <p:spPr>
          <a:xfrm>
            <a:off x="431540" y="3577675"/>
            <a:ext cx="7704856" cy="1477328"/>
          </a:xfrm>
          <a:prstGeom prst="rect">
            <a:avLst/>
          </a:prstGeom>
        </p:spPr>
        <p:txBody>
          <a:bodyPr wrap="square">
            <a:spAutoFit/>
          </a:bodyPr>
          <a:lstStyle/>
          <a:p>
            <a:pPr algn="ctr">
              <a:spcAft>
                <a:spcPts val="0"/>
              </a:spcAft>
            </a:pPr>
            <a:r>
              <a:rPr lang="en-GB" sz="1000" b="1" u="sng" dirty="0">
                <a:solidFill>
                  <a:srgbClr val="000000"/>
                </a:solidFill>
                <a:ea typeface="Calibri" panose="020F0502020204030204" pitchFamily="34" charset="0"/>
                <a:cs typeface="Calibri" panose="020F0502020204030204" pitchFamily="34" charset="0"/>
              </a:rPr>
              <a:t>Category Filters (Fatal Four &amp; Severity)</a:t>
            </a:r>
          </a:p>
          <a:p>
            <a:pPr algn="ctr">
              <a:spcAft>
                <a:spcPts val="0"/>
              </a:spcAft>
            </a:pPr>
            <a:endParaRPr lang="en-GB" sz="1000" u="sng" dirty="0">
              <a:solidFill>
                <a:srgbClr val="000000"/>
              </a:solidFill>
              <a:ea typeface="Calibri" panose="020F0502020204030204" pitchFamily="34" charset="0"/>
              <a:cs typeface="Calibri" panose="020F0502020204030204" pitchFamily="34" charset="0"/>
            </a:endParaRPr>
          </a:p>
          <a:p>
            <a:pPr>
              <a:spcAft>
                <a:spcPts val="0"/>
              </a:spcAft>
            </a:pPr>
            <a:r>
              <a:rPr lang="en-GB" sz="1000" dirty="0">
                <a:solidFill>
                  <a:srgbClr val="000000"/>
                </a:solidFill>
                <a:ea typeface="Calibri" panose="020F0502020204030204" pitchFamily="34" charset="0"/>
                <a:cs typeface="Calibri" panose="020F0502020204030204" pitchFamily="34" charset="0"/>
              </a:rPr>
              <a:t>1.  Dangerous / Careless / Inconsiderate Driving (including a Close Pass)</a:t>
            </a:r>
            <a:endParaRPr lang="en-GB" sz="1000" dirty="0">
              <a:ea typeface="Calibri" panose="020F0502020204030204" pitchFamily="34" charset="0"/>
              <a:cs typeface="Times New Roman" panose="02020603050405020304" pitchFamily="18" charset="0"/>
            </a:endParaRPr>
          </a:p>
          <a:p>
            <a:pPr>
              <a:spcAft>
                <a:spcPts val="0"/>
              </a:spcAft>
            </a:pPr>
            <a:r>
              <a:rPr lang="en-GB" sz="1000" dirty="0">
                <a:solidFill>
                  <a:srgbClr val="000000"/>
                </a:solidFill>
                <a:ea typeface="Calibri" panose="020F0502020204030204" pitchFamily="34" charset="0"/>
                <a:cs typeface="Calibri" panose="020F0502020204030204" pitchFamily="34" charset="0"/>
              </a:rPr>
              <a:t>2. Using a Mobile Phone whilst driving</a:t>
            </a:r>
          </a:p>
          <a:p>
            <a:pPr>
              <a:spcAft>
                <a:spcPts val="0"/>
              </a:spcAft>
            </a:pPr>
            <a:r>
              <a:rPr lang="en-GB" sz="1000" dirty="0">
                <a:solidFill>
                  <a:srgbClr val="000000"/>
                </a:solidFill>
                <a:ea typeface="Calibri" panose="020F0502020204030204" pitchFamily="34" charset="0"/>
                <a:cs typeface="Calibri" panose="020F0502020204030204" pitchFamily="34" charset="0"/>
              </a:rPr>
              <a:t>3. Not wearing Seat Belt </a:t>
            </a:r>
            <a:br>
              <a:rPr lang="en-GB" sz="1000" dirty="0">
                <a:solidFill>
                  <a:srgbClr val="000000"/>
                </a:solidFill>
                <a:ea typeface="Calibri" panose="020F0502020204030204" pitchFamily="34" charset="0"/>
                <a:cs typeface="Calibri" panose="020F0502020204030204" pitchFamily="34" charset="0"/>
              </a:rPr>
            </a:br>
            <a:r>
              <a:rPr lang="en-GB" sz="1000" dirty="0">
                <a:solidFill>
                  <a:srgbClr val="000000"/>
                </a:solidFill>
                <a:ea typeface="Calibri" panose="020F0502020204030204" pitchFamily="34" charset="0"/>
                <a:cs typeface="Calibri" panose="020F0502020204030204" pitchFamily="34" charset="0"/>
              </a:rPr>
              <a:t>4. Not complying with a Red Traffic Light</a:t>
            </a:r>
            <a:br>
              <a:rPr lang="en-GB" sz="1000" dirty="0">
                <a:solidFill>
                  <a:srgbClr val="000000"/>
                </a:solidFill>
                <a:ea typeface="Calibri" panose="020F0502020204030204" pitchFamily="34" charset="0"/>
                <a:cs typeface="Calibri" panose="020F0502020204030204" pitchFamily="34" charset="0"/>
              </a:rPr>
            </a:br>
            <a:r>
              <a:rPr lang="en-GB" sz="1000" dirty="0">
                <a:solidFill>
                  <a:srgbClr val="000000"/>
                </a:solidFill>
                <a:ea typeface="Calibri" panose="020F0502020204030204" pitchFamily="34" charset="0"/>
                <a:cs typeface="Calibri" panose="020F0502020204030204" pitchFamily="34" charset="0"/>
              </a:rPr>
              <a:t>5. School Parking</a:t>
            </a:r>
            <a:endParaRPr lang="en-GB" sz="1000" dirty="0">
              <a:ea typeface="Calibri" panose="020F0502020204030204" pitchFamily="34" charset="0"/>
              <a:cs typeface="Times New Roman" panose="02020603050405020304" pitchFamily="18" charset="0"/>
            </a:endParaRPr>
          </a:p>
          <a:p>
            <a:pPr>
              <a:spcAft>
                <a:spcPts val="0"/>
              </a:spcAft>
            </a:pPr>
            <a:r>
              <a:rPr lang="en-GB" sz="1000" dirty="0">
                <a:solidFill>
                  <a:srgbClr val="000000"/>
                </a:solidFill>
                <a:ea typeface="Calibri" panose="020F0502020204030204" pitchFamily="34" charset="0"/>
                <a:cs typeface="Calibri" panose="020F0502020204030204" pitchFamily="34" charset="0"/>
              </a:rPr>
              <a:t>6. Parking (Residential Street / Pavement / Obstruction/ Zigzags)</a:t>
            </a:r>
            <a:br>
              <a:rPr lang="en-GB" sz="1000" dirty="0">
                <a:solidFill>
                  <a:srgbClr val="000000"/>
                </a:solidFill>
                <a:ea typeface="Calibri" panose="020F0502020204030204" pitchFamily="34" charset="0"/>
                <a:cs typeface="Calibri" panose="020F0502020204030204" pitchFamily="34" charset="0"/>
              </a:rPr>
            </a:br>
            <a:r>
              <a:rPr lang="en-GB" sz="1000" dirty="0">
                <a:solidFill>
                  <a:srgbClr val="000000"/>
                </a:solidFill>
                <a:ea typeface="Calibri" panose="020F0502020204030204" pitchFamily="34" charset="0"/>
                <a:cs typeface="Calibri" panose="020F0502020204030204" pitchFamily="34" charset="0"/>
              </a:rPr>
              <a:t>7. All other offences not listed above</a:t>
            </a:r>
          </a:p>
        </p:txBody>
      </p:sp>
    </p:spTree>
    <p:extLst>
      <p:ext uri="{BB962C8B-B14F-4D97-AF65-F5344CB8AC3E}">
        <p14:creationId xmlns:p14="http://schemas.microsoft.com/office/powerpoint/2010/main" val="20814847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11">
            <a:extLst>
              <a:ext uri="{FF2B5EF4-FFF2-40B4-BE49-F238E27FC236}">
                <a16:creationId xmlns:a16="http://schemas.microsoft.com/office/drawing/2014/main" id="{2151139A-886F-4B97-8815-729AD3831B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51435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26" name="Rectangle 13">
            <a:extLst>
              <a:ext uri="{FF2B5EF4-FFF2-40B4-BE49-F238E27FC236}">
                <a16:creationId xmlns:a16="http://schemas.microsoft.com/office/drawing/2014/main" id="{AB5E08C4-8CDD-4623-A5B8-E998C6DEE3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369"/>
            <a:ext cx="9143999" cy="1181966"/>
          </a:xfrm>
          <a:prstGeom prst="rect">
            <a:avLst/>
          </a:prstGeom>
          <a:gradFill>
            <a:gsLst>
              <a:gs pos="0">
                <a:schemeClr val="accent1">
                  <a:lumMod val="50000"/>
                </a:scheme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15">
            <a:extLst>
              <a:ext uri="{FF2B5EF4-FFF2-40B4-BE49-F238E27FC236}">
                <a16:creationId xmlns:a16="http://schemas.microsoft.com/office/drawing/2014/main" id="{15F33878-D502-4FFA-8ACE-F2AECDB2A2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096642" y="26"/>
            <a:ext cx="3047358" cy="1182309"/>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D3539FEE-81D3-4406-802E-60B20B16F4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80834" y="-3980833"/>
            <a:ext cx="1182335" cy="9144001"/>
          </a:xfrm>
          <a:prstGeom prst="rect">
            <a:avLst/>
          </a:prstGeom>
          <a:gradFill>
            <a:gsLst>
              <a:gs pos="16000">
                <a:srgbClr val="000000">
                  <a:alpha val="0"/>
                </a:srgbClr>
              </a:gs>
              <a:gs pos="99000">
                <a:srgbClr val="000000">
                  <a:alpha val="87000"/>
                </a:srgb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9">
            <a:extLst>
              <a:ext uri="{FF2B5EF4-FFF2-40B4-BE49-F238E27FC236}">
                <a16:creationId xmlns:a16="http://schemas.microsoft.com/office/drawing/2014/main" id="{DC701763-729E-462F-A5A8-E0DEFEB1E2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69075" y="739"/>
            <a:ext cx="3227567" cy="1181596"/>
          </a:xfrm>
          <a:prstGeom prst="rect">
            <a:avLst/>
          </a:prstGeom>
          <a:gradFill>
            <a:gsLst>
              <a:gs pos="0">
                <a:schemeClr val="accent1">
                  <a:alpha val="17000"/>
                </a:schemeClr>
              </a:gs>
              <a:gs pos="74000">
                <a:schemeClr val="accent1">
                  <a:lumMod val="50000"/>
                  <a:alpha val="0"/>
                </a:schemeClr>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432C272E-C516-4F4F-B6EE-AEFF1660928C}"/>
              </a:ext>
            </a:extLst>
          </p:cNvPr>
          <p:cNvSpPr txBox="1"/>
          <p:nvPr/>
        </p:nvSpPr>
        <p:spPr>
          <a:xfrm>
            <a:off x="467544" y="212839"/>
            <a:ext cx="4572000" cy="369332"/>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solidFill>
                  <a:schemeClr val="bg1"/>
                </a:solidFill>
              </a:rPr>
              <a:t>Demonstration of OP Snap </a:t>
            </a:r>
            <a:endParaRPr lang="en-GB" sz="1800" kern="1200" dirty="0">
              <a:solidFill>
                <a:schemeClr val="bg1"/>
              </a:solidFill>
              <a:effectLst/>
              <a:latin typeface="+mn-lt"/>
              <a:ea typeface="+mn-ea"/>
              <a:cs typeface="+mn-cs"/>
            </a:endParaRPr>
          </a:p>
        </p:txBody>
      </p:sp>
      <p:sp>
        <p:nvSpPr>
          <p:cNvPr id="2" name="Rectangle 1">
            <a:extLst>
              <a:ext uri="{FF2B5EF4-FFF2-40B4-BE49-F238E27FC236}">
                <a16:creationId xmlns:a16="http://schemas.microsoft.com/office/drawing/2014/main" id="{68328A4C-48D9-4DB6-9C31-83E81A4CBFC1}"/>
              </a:ext>
            </a:extLst>
          </p:cNvPr>
          <p:cNvSpPr/>
          <p:nvPr/>
        </p:nvSpPr>
        <p:spPr>
          <a:xfrm>
            <a:off x="251520" y="3075806"/>
            <a:ext cx="6606480" cy="923330"/>
          </a:xfrm>
          <a:prstGeom prst="rect">
            <a:avLst/>
          </a:prstGeom>
        </p:spPr>
        <p:txBody>
          <a:bodyPr wrap="square">
            <a:spAutoFit/>
          </a:bodyPr>
          <a:lstStyle/>
          <a:p>
            <a:r>
              <a:rPr lang="en-GB" dirty="0">
                <a:latin typeface="Calibri" panose="020F0502020204030204" pitchFamily="34" charset="0"/>
                <a:ea typeface="Calibri" panose="020F0502020204030204" pitchFamily="34" charset="0"/>
                <a:cs typeface="Times New Roman" panose="02020603050405020304" pitchFamily="18" charset="0"/>
              </a:rPr>
              <a:t>Internal  </a:t>
            </a:r>
            <a:r>
              <a:rPr lang="en-GB" u="sng" dirty="0">
                <a:solidFill>
                  <a:srgbClr val="0563C1"/>
                </a:solidFill>
                <a:latin typeface="Calibri" panose="020F0502020204030204" pitchFamily="34" charset="0"/>
                <a:ea typeface="Calibri" panose="020F0502020204030204" pitchFamily="34" charset="0"/>
                <a:cs typeface="Times New Roman" panose="02020603050405020304" pitchFamily="18" charset="0"/>
                <a:hlinkClick r:id="rId2"/>
              </a:rPr>
              <a:t>https://nextbase.egresscloud.com/w/edit/5a155a65a0fe2c56f7e459a9/</a:t>
            </a:r>
            <a:endParaRPr lang="en-GB" dirty="0"/>
          </a:p>
        </p:txBody>
      </p:sp>
      <p:sp>
        <p:nvSpPr>
          <p:cNvPr id="3" name="Rectangle 2">
            <a:extLst>
              <a:ext uri="{FF2B5EF4-FFF2-40B4-BE49-F238E27FC236}">
                <a16:creationId xmlns:a16="http://schemas.microsoft.com/office/drawing/2014/main" id="{8832B1D3-24C0-4DE7-A8FD-43991B644D01}"/>
              </a:ext>
            </a:extLst>
          </p:cNvPr>
          <p:cNvSpPr/>
          <p:nvPr/>
        </p:nvSpPr>
        <p:spPr>
          <a:xfrm>
            <a:off x="179512" y="1913646"/>
            <a:ext cx="1872208" cy="369332"/>
          </a:xfrm>
          <a:prstGeom prst="rect">
            <a:avLst/>
          </a:prstGeom>
        </p:spPr>
        <p:txBody>
          <a:bodyPr wrap="square">
            <a:spAutoFit/>
          </a:bodyPr>
          <a:lstStyle/>
          <a:p>
            <a:r>
              <a:rPr lang="en-GB" dirty="0"/>
              <a:t>External</a:t>
            </a:r>
          </a:p>
        </p:txBody>
      </p:sp>
      <p:sp>
        <p:nvSpPr>
          <p:cNvPr id="4" name="Rectangle 3">
            <a:extLst>
              <a:ext uri="{FF2B5EF4-FFF2-40B4-BE49-F238E27FC236}">
                <a16:creationId xmlns:a16="http://schemas.microsoft.com/office/drawing/2014/main" id="{B02F6880-E324-49E1-9225-74C617BFC379}"/>
              </a:ext>
            </a:extLst>
          </p:cNvPr>
          <p:cNvSpPr/>
          <p:nvPr/>
        </p:nvSpPr>
        <p:spPr>
          <a:xfrm>
            <a:off x="179512" y="2279956"/>
            <a:ext cx="4290149" cy="369332"/>
          </a:xfrm>
          <a:prstGeom prst="rect">
            <a:avLst/>
          </a:prstGeom>
        </p:spPr>
        <p:txBody>
          <a:bodyPr wrap="square">
            <a:spAutoFit/>
          </a:bodyPr>
          <a:lstStyle/>
          <a:p>
            <a:r>
              <a:rPr lang="en-GB" dirty="0">
                <a:hlinkClick r:id="rId3"/>
              </a:rPr>
              <a:t>National Dash Cam Safety Portal | </a:t>
            </a:r>
            <a:r>
              <a:rPr lang="en-GB" dirty="0" err="1">
                <a:hlinkClick r:id="rId3"/>
              </a:rPr>
              <a:t>Nextbase</a:t>
            </a:r>
            <a:endParaRPr lang="en-GB" dirty="0"/>
          </a:p>
        </p:txBody>
      </p:sp>
    </p:spTree>
    <p:extLst>
      <p:ext uri="{BB962C8B-B14F-4D97-AF65-F5344CB8AC3E}">
        <p14:creationId xmlns:p14="http://schemas.microsoft.com/office/powerpoint/2010/main" val="2649127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11">
            <a:extLst>
              <a:ext uri="{FF2B5EF4-FFF2-40B4-BE49-F238E27FC236}">
                <a16:creationId xmlns:a16="http://schemas.microsoft.com/office/drawing/2014/main" id="{2151139A-886F-4B97-8815-729AD3831B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51435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26" name="Rectangle 13">
            <a:extLst>
              <a:ext uri="{FF2B5EF4-FFF2-40B4-BE49-F238E27FC236}">
                <a16:creationId xmlns:a16="http://schemas.microsoft.com/office/drawing/2014/main" id="{AB5E08C4-8CDD-4623-A5B8-E998C6DEE3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369"/>
            <a:ext cx="9143999" cy="1181966"/>
          </a:xfrm>
          <a:prstGeom prst="rect">
            <a:avLst/>
          </a:prstGeom>
          <a:gradFill>
            <a:gsLst>
              <a:gs pos="0">
                <a:schemeClr val="accent1">
                  <a:lumMod val="50000"/>
                </a:scheme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15">
            <a:extLst>
              <a:ext uri="{FF2B5EF4-FFF2-40B4-BE49-F238E27FC236}">
                <a16:creationId xmlns:a16="http://schemas.microsoft.com/office/drawing/2014/main" id="{15F33878-D502-4FFA-8ACE-F2AECDB2A2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096642" y="26"/>
            <a:ext cx="3047358" cy="1182309"/>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D3539FEE-81D3-4406-802E-60B20B16F4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80834" y="-3980833"/>
            <a:ext cx="1182335" cy="9144001"/>
          </a:xfrm>
          <a:prstGeom prst="rect">
            <a:avLst/>
          </a:prstGeom>
          <a:gradFill>
            <a:gsLst>
              <a:gs pos="16000">
                <a:srgbClr val="000000">
                  <a:alpha val="0"/>
                </a:srgbClr>
              </a:gs>
              <a:gs pos="99000">
                <a:srgbClr val="000000">
                  <a:alpha val="87000"/>
                </a:srgb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9">
            <a:extLst>
              <a:ext uri="{FF2B5EF4-FFF2-40B4-BE49-F238E27FC236}">
                <a16:creationId xmlns:a16="http://schemas.microsoft.com/office/drawing/2014/main" id="{DC701763-729E-462F-A5A8-E0DEFEB1E2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69075" y="739"/>
            <a:ext cx="3227567" cy="1181596"/>
          </a:xfrm>
          <a:prstGeom prst="rect">
            <a:avLst/>
          </a:prstGeom>
          <a:gradFill>
            <a:gsLst>
              <a:gs pos="0">
                <a:schemeClr val="accent1">
                  <a:alpha val="17000"/>
                </a:schemeClr>
              </a:gs>
              <a:gs pos="74000">
                <a:schemeClr val="accent1">
                  <a:lumMod val="50000"/>
                  <a:alpha val="0"/>
                </a:schemeClr>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432C272E-C516-4F4F-B6EE-AEFF1660928C}"/>
              </a:ext>
            </a:extLst>
          </p:cNvPr>
          <p:cNvSpPr txBox="1"/>
          <p:nvPr/>
        </p:nvSpPr>
        <p:spPr>
          <a:xfrm>
            <a:off x="467544" y="212839"/>
            <a:ext cx="4572000" cy="369332"/>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solidFill>
                  <a:schemeClr val="bg1"/>
                </a:solidFill>
              </a:rPr>
              <a:t>OP Snap - Performance  </a:t>
            </a:r>
            <a:endParaRPr lang="en-GB" sz="1800" kern="1200" dirty="0">
              <a:solidFill>
                <a:schemeClr val="bg1"/>
              </a:solidFill>
              <a:effectLst/>
              <a:latin typeface="+mn-lt"/>
              <a:ea typeface="+mn-ea"/>
              <a:cs typeface="+mn-cs"/>
            </a:endParaRPr>
          </a:p>
        </p:txBody>
      </p:sp>
      <p:graphicFrame>
        <p:nvGraphicFramePr>
          <p:cNvPr id="5" name="Table 4">
            <a:extLst>
              <a:ext uri="{FF2B5EF4-FFF2-40B4-BE49-F238E27FC236}">
                <a16:creationId xmlns:a16="http://schemas.microsoft.com/office/drawing/2014/main" id="{AC449746-BF56-452B-9AB4-3F4AC14DB19E}"/>
              </a:ext>
            </a:extLst>
          </p:cNvPr>
          <p:cNvGraphicFramePr>
            <a:graphicFrameLocks noGrp="1"/>
          </p:cNvGraphicFramePr>
          <p:nvPr>
            <p:extLst>
              <p:ext uri="{D42A27DB-BD31-4B8C-83A1-F6EECF244321}">
                <p14:modId xmlns:p14="http://schemas.microsoft.com/office/powerpoint/2010/main" val="1603192465"/>
              </p:ext>
            </p:extLst>
          </p:nvPr>
        </p:nvGraphicFramePr>
        <p:xfrm>
          <a:off x="435177" y="1635646"/>
          <a:ext cx="5802709" cy="2478192"/>
        </p:xfrm>
        <a:graphic>
          <a:graphicData uri="http://schemas.openxmlformats.org/drawingml/2006/table">
            <a:tbl>
              <a:tblPr firstRow="1" firstCol="1" bandRow="1">
                <a:tableStyleId>{5C22544A-7EE6-4342-B048-85BDC9FD1C3A}</a:tableStyleId>
              </a:tblPr>
              <a:tblGrid>
                <a:gridCol w="1124585">
                  <a:extLst>
                    <a:ext uri="{9D8B030D-6E8A-4147-A177-3AD203B41FA5}">
                      <a16:colId xmlns:a16="http://schemas.microsoft.com/office/drawing/2014/main" val="1886705570"/>
                    </a:ext>
                  </a:extLst>
                </a:gridCol>
                <a:gridCol w="1169156">
                  <a:extLst>
                    <a:ext uri="{9D8B030D-6E8A-4147-A177-3AD203B41FA5}">
                      <a16:colId xmlns:a16="http://schemas.microsoft.com/office/drawing/2014/main" val="3723952885"/>
                    </a:ext>
                  </a:extLst>
                </a:gridCol>
                <a:gridCol w="1169656">
                  <a:extLst>
                    <a:ext uri="{9D8B030D-6E8A-4147-A177-3AD203B41FA5}">
                      <a16:colId xmlns:a16="http://schemas.microsoft.com/office/drawing/2014/main" val="722727709"/>
                    </a:ext>
                  </a:extLst>
                </a:gridCol>
                <a:gridCol w="1169656">
                  <a:extLst>
                    <a:ext uri="{9D8B030D-6E8A-4147-A177-3AD203B41FA5}">
                      <a16:colId xmlns:a16="http://schemas.microsoft.com/office/drawing/2014/main" val="4223615149"/>
                    </a:ext>
                  </a:extLst>
                </a:gridCol>
                <a:gridCol w="1169656">
                  <a:extLst>
                    <a:ext uri="{9D8B030D-6E8A-4147-A177-3AD203B41FA5}">
                      <a16:colId xmlns:a16="http://schemas.microsoft.com/office/drawing/2014/main" val="2121306129"/>
                    </a:ext>
                  </a:extLst>
                </a:gridCol>
              </a:tblGrid>
              <a:tr h="0">
                <a:tc>
                  <a:txBody>
                    <a:bodyPr/>
                    <a:lstStyle/>
                    <a:p>
                      <a:pPr algn="ctr">
                        <a:spcAft>
                          <a:spcPts val="0"/>
                        </a:spcAft>
                      </a:pPr>
                      <a:r>
                        <a:rPr lang="en-GB" sz="1100" dirty="0">
                          <a:effectLst/>
                        </a:rPr>
                        <a:t>AODS</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en-GB" sz="1100" dirty="0">
                          <a:effectLst/>
                        </a:rPr>
                        <a:t>Total Number</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en-GB" sz="1100" dirty="0">
                          <a:effectLst/>
                        </a:rPr>
                        <a:t>Positive Outcome Rate</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en-GB" sz="1100" dirty="0">
                          <a:effectLst/>
                        </a:rPr>
                        <a:t>NFA</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Other (RTC/False Plates)</a:t>
                      </a:r>
                    </a:p>
                  </a:txBody>
                  <a:tcPr marL="68580" marR="68580" marT="0" marB="0"/>
                </a:tc>
                <a:extLst>
                  <a:ext uri="{0D108BD9-81ED-4DB2-BD59-A6C34878D82A}">
                    <a16:rowId xmlns:a16="http://schemas.microsoft.com/office/drawing/2014/main" val="3873970269"/>
                  </a:ext>
                </a:extLst>
              </a:tr>
              <a:tr h="178576">
                <a:tc>
                  <a:txBody>
                    <a:bodyPr/>
                    <a:lstStyle/>
                    <a:p>
                      <a:pPr algn="ctr">
                        <a:spcAft>
                          <a:spcPts val="0"/>
                        </a:spcAft>
                      </a:pPr>
                      <a:r>
                        <a:rPr lang="en-GB" sz="1100" dirty="0">
                          <a:effectLst/>
                        </a:rPr>
                        <a:t>January 2025</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1,662</a:t>
                      </a:r>
                    </a:p>
                  </a:txBody>
                  <a:tcPr marL="68580" marR="68580" marT="0" marB="0"/>
                </a:tc>
                <a:tc>
                  <a:txBody>
                    <a:bodyPr/>
                    <a:lstStyle/>
                    <a:p>
                      <a:pPr algn="ctr">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87%</a:t>
                      </a:r>
                    </a:p>
                  </a:txBody>
                  <a:tcPr marL="68580" marR="68580" marT="0" marB="0"/>
                </a:tc>
                <a:tc>
                  <a:txBody>
                    <a:bodyPr/>
                    <a:lstStyle/>
                    <a:p>
                      <a:pPr algn="ctr">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11%</a:t>
                      </a:r>
                    </a:p>
                  </a:txBody>
                  <a:tcPr marL="68580" marR="68580" marT="0" marB="0"/>
                </a:tc>
                <a:tc>
                  <a:txBody>
                    <a:bodyPr/>
                    <a:lstStyle/>
                    <a:p>
                      <a:pPr algn="ctr">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2%</a:t>
                      </a:r>
                    </a:p>
                  </a:txBody>
                  <a:tcPr marL="68580" marR="68580" marT="0" marB="0"/>
                </a:tc>
                <a:extLst>
                  <a:ext uri="{0D108BD9-81ED-4DB2-BD59-A6C34878D82A}">
                    <a16:rowId xmlns:a16="http://schemas.microsoft.com/office/drawing/2014/main" val="1330728248"/>
                  </a:ext>
                </a:extLst>
              </a:tr>
              <a:tr h="178576">
                <a:tc>
                  <a:txBody>
                    <a:bodyPr/>
                    <a:lstStyle/>
                    <a:p>
                      <a:pPr algn="ctr">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February 2025</a:t>
                      </a:r>
                    </a:p>
                  </a:txBody>
                  <a:tcPr marL="68580" marR="68580" marT="0" marB="0"/>
                </a:tc>
                <a:tc>
                  <a:txBody>
                    <a:bodyPr/>
                    <a:lstStyle/>
                    <a:p>
                      <a:pPr algn="ctr">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2,098</a:t>
                      </a:r>
                    </a:p>
                  </a:txBody>
                  <a:tcPr marL="68580" marR="68580" marT="0" marB="0"/>
                </a:tc>
                <a:tc>
                  <a:txBody>
                    <a:bodyPr/>
                    <a:lstStyle/>
                    <a:p>
                      <a:pPr algn="ctr">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86%</a:t>
                      </a:r>
                    </a:p>
                  </a:txBody>
                  <a:tcPr marL="68580" marR="68580" marT="0" marB="0"/>
                </a:tc>
                <a:tc>
                  <a:txBody>
                    <a:bodyPr/>
                    <a:lstStyle/>
                    <a:p>
                      <a:pPr algn="ctr">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12%</a:t>
                      </a:r>
                    </a:p>
                  </a:txBody>
                  <a:tcPr marL="68580" marR="68580" marT="0" marB="0"/>
                </a:tc>
                <a:tc>
                  <a:txBody>
                    <a:bodyPr/>
                    <a:lstStyle/>
                    <a:p>
                      <a:pPr algn="ctr">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2%</a:t>
                      </a:r>
                    </a:p>
                  </a:txBody>
                  <a:tcPr marL="68580" marR="68580" marT="0" marB="0"/>
                </a:tc>
                <a:extLst>
                  <a:ext uri="{0D108BD9-81ED-4DB2-BD59-A6C34878D82A}">
                    <a16:rowId xmlns:a16="http://schemas.microsoft.com/office/drawing/2014/main" val="1422535296"/>
                  </a:ext>
                </a:extLst>
              </a:tr>
              <a:tr h="178576">
                <a:tc>
                  <a:txBody>
                    <a:bodyPr/>
                    <a:lstStyle/>
                    <a:p>
                      <a:pPr algn="ctr">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March 2025</a:t>
                      </a:r>
                    </a:p>
                  </a:txBody>
                  <a:tcPr marL="68580" marR="68580" marT="0" marB="0"/>
                </a:tc>
                <a:tc>
                  <a:txBody>
                    <a:bodyPr/>
                    <a:lstStyle/>
                    <a:p>
                      <a:pPr algn="ctr">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2,441</a:t>
                      </a:r>
                    </a:p>
                  </a:txBody>
                  <a:tcPr marL="68580" marR="68580" marT="0" marB="0"/>
                </a:tc>
                <a:tc>
                  <a:txBody>
                    <a:bodyPr/>
                    <a:lstStyle/>
                    <a:p>
                      <a:pPr algn="ctr">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86%</a:t>
                      </a:r>
                    </a:p>
                  </a:txBody>
                  <a:tcPr marL="68580" marR="68580" marT="0" marB="0"/>
                </a:tc>
                <a:tc>
                  <a:txBody>
                    <a:bodyPr/>
                    <a:lstStyle/>
                    <a:p>
                      <a:pPr algn="ctr">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13%</a:t>
                      </a:r>
                    </a:p>
                  </a:txBody>
                  <a:tcPr marL="68580" marR="68580" marT="0" marB="0"/>
                </a:tc>
                <a:tc>
                  <a:txBody>
                    <a:bodyPr/>
                    <a:lstStyle/>
                    <a:p>
                      <a:pPr algn="ctr">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tc>
                <a:extLst>
                  <a:ext uri="{0D108BD9-81ED-4DB2-BD59-A6C34878D82A}">
                    <a16:rowId xmlns:a16="http://schemas.microsoft.com/office/drawing/2014/main" val="100129570"/>
                  </a:ext>
                </a:extLst>
              </a:tr>
              <a:tr h="178576">
                <a:tc>
                  <a:txBody>
                    <a:bodyPr/>
                    <a:lstStyle/>
                    <a:p>
                      <a:pPr algn="ctr">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April 2025</a:t>
                      </a:r>
                    </a:p>
                  </a:txBody>
                  <a:tcPr marL="68580" marR="68580" marT="0" marB="0"/>
                </a:tc>
                <a:tc>
                  <a:txBody>
                    <a:bodyPr/>
                    <a:lstStyle/>
                    <a:p>
                      <a:pPr algn="ctr">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2,029</a:t>
                      </a:r>
                    </a:p>
                  </a:txBody>
                  <a:tcPr marL="68580" marR="68580" marT="0" marB="0"/>
                </a:tc>
                <a:tc>
                  <a:txBody>
                    <a:bodyPr/>
                    <a:lstStyle/>
                    <a:p>
                      <a:pPr algn="ctr">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25%</a:t>
                      </a:r>
                    </a:p>
                  </a:txBody>
                  <a:tcPr marL="68580" marR="68580" marT="0" marB="0"/>
                </a:tc>
                <a:tc>
                  <a:txBody>
                    <a:bodyPr/>
                    <a:lstStyle/>
                    <a:p>
                      <a:pPr algn="ctr">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74%</a:t>
                      </a:r>
                    </a:p>
                  </a:txBody>
                  <a:tcPr marL="68580" marR="68580" marT="0" marB="0"/>
                </a:tc>
                <a:tc>
                  <a:txBody>
                    <a:bodyPr/>
                    <a:lstStyle/>
                    <a:p>
                      <a:pPr algn="ctr">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tc>
                <a:extLst>
                  <a:ext uri="{0D108BD9-81ED-4DB2-BD59-A6C34878D82A}">
                    <a16:rowId xmlns:a16="http://schemas.microsoft.com/office/drawing/2014/main" val="406496028"/>
                  </a:ext>
                </a:extLst>
              </a:tr>
              <a:tr h="178576">
                <a:tc>
                  <a:txBody>
                    <a:bodyPr/>
                    <a:lstStyle/>
                    <a:p>
                      <a:pPr algn="ctr">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May 2025</a:t>
                      </a:r>
                    </a:p>
                  </a:txBody>
                  <a:tcPr marL="68580" marR="68580" marT="0" marB="0"/>
                </a:tc>
                <a:tc>
                  <a:txBody>
                    <a:bodyPr/>
                    <a:lstStyle/>
                    <a:p>
                      <a:pPr algn="ctr">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2,158</a:t>
                      </a:r>
                    </a:p>
                  </a:txBody>
                  <a:tcPr marL="68580" marR="68580" marT="0" marB="0"/>
                </a:tc>
                <a:tc>
                  <a:txBody>
                    <a:bodyPr/>
                    <a:lstStyle/>
                    <a:p>
                      <a:pPr algn="ctr">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66%</a:t>
                      </a:r>
                    </a:p>
                  </a:txBody>
                  <a:tcPr marL="68580" marR="68580" marT="0" marB="0"/>
                </a:tc>
                <a:tc>
                  <a:txBody>
                    <a:bodyPr/>
                    <a:lstStyle/>
                    <a:p>
                      <a:pPr algn="ctr">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33%</a:t>
                      </a:r>
                    </a:p>
                  </a:txBody>
                  <a:tcPr marL="68580" marR="68580" marT="0" marB="0"/>
                </a:tc>
                <a:tc>
                  <a:txBody>
                    <a:bodyPr/>
                    <a:lstStyle/>
                    <a:p>
                      <a:pPr algn="ctr">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tc>
                <a:extLst>
                  <a:ext uri="{0D108BD9-81ED-4DB2-BD59-A6C34878D82A}">
                    <a16:rowId xmlns:a16="http://schemas.microsoft.com/office/drawing/2014/main" val="2992638434"/>
                  </a:ext>
                </a:extLst>
              </a:tr>
              <a:tr h="178576">
                <a:tc>
                  <a:txBody>
                    <a:bodyPr/>
                    <a:lstStyle/>
                    <a:p>
                      <a:pPr algn="ctr">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June 2025</a:t>
                      </a:r>
                    </a:p>
                  </a:txBody>
                  <a:tcPr marL="68580" marR="68580" marT="0" marB="0"/>
                </a:tc>
                <a:tc>
                  <a:txBody>
                    <a:bodyPr/>
                    <a:lstStyle/>
                    <a:p>
                      <a:pPr algn="ctr">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2,184</a:t>
                      </a:r>
                    </a:p>
                  </a:txBody>
                  <a:tcPr marL="68580" marR="68580" marT="0" marB="0"/>
                </a:tc>
                <a:tc>
                  <a:txBody>
                    <a:bodyPr/>
                    <a:lstStyle/>
                    <a:p>
                      <a:pPr algn="ctr">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55%</a:t>
                      </a:r>
                    </a:p>
                  </a:txBody>
                  <a:tcPr marL="68580" marR="68580" marT="0" marB="0"/>
                </a:tc>
                <a:tc>
                  <a:txBody>
                    <a:bodyPr/>
                    <a:lstStyle/>
                    <a:p>
                      <a:pPr algn="ctr">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43%</a:t>
                      </a:r>
                    </a:p>
                  </a:txBody>
                  <a:tcPr marL="68580" marR="68580" marT="0" marB="0"/>
                </a:tc>
                <a:tc>
                  <a:txBody>
                    <a:bodyPr/>
                    <a:lstStyle/>
                    <a:p>
                      <a:pPr algn="ctr">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2%</a:t>
                      </a:r>
                    </a:p>
                  </a:txBody>
                  <a:tcPr marL="68580" marR="68580" marT="0" marB="0"/>
                </a:tc>
                <a:extLst>
                  <a:ext uri="{0D108BD9-81ED-4DB2-BD59-A6C34878D82A}">
                    <a16:rowId xmlns:a16="http://schemas.microsoft.com/office/drawing/2014/main" val="561221566"/>
                  </a:ext>
                </a:extLst>
              </a:tr>
              <a:tr h="178576">
                <a:tc>
                  <a:txBody>
                    <a:bodyPr/>
                    <a:lstStyle/>
                    <a:p>
                      <a:pPr algn="ctr">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July 2025</a:t>
                      </a:r>
                    </a:p>
                  </a:txBody>
                  <a:tcPr marL="68580" marR="68580" marT="0" marB="0"/>
                </a:tc>
                <a:tc>
                  <a:txBody>
                    <a:bodyPr/>
                    <a:lstStyle/>
                    <a:p>
                      <a:pPr algn="ctr">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2,078</a:t>
                      </a:r>
                    </a:p>
                  </a:txBody>
                  <a:tcPr marL="68580" marR="68580" marT="0" marB="0"/>
                </a:tc>
                <a:tc>
                  <a:txBody>
                    <a:bodyPr/>
                    <a:lstStyle/>
                    <a:p>
                      <a:pPr algn="ctr">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64%</a:t>
                      </a:r>
                    </a:p>
                  </a:txBody>
                  <a:tcPr marL="68580" marR="68580" marT="0" marB="0"/>
                </a:tc>
                <a:tc>
                  <a:txBody>
                    <a:bodyPr/>
                    <a:lstStyle/>
                    <a:p>
                      <a:pPr algn="ctr">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35%</a:t>
                      </a:r>
                    </a:p>
                  </a:txBody>
                  <a:tcPr marL="68580" marR="68580" marT="0" marB="0"/>
                </a:tc>
                <a:tc>
                  <a:txBody>
                    <a:bodyPr/>
                    <a:lstStyle/>
                    <a:p>
                      <a:pPr algn="ctr">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tc>
                <a:extLst>
                  <a:ext uri="{0D108BD9-81ED-4DB2-BD59-A6C34878D82A}">
                    <a16:rowId xmlns:a16="http://schemas.microsoft.com/office/drawing/2014/main" val="3275592691"/>
                  </a:ext>
                </a:extLst>
              </a:tr>
              <a:tr h="178576">
                <a:tc>
                  <a:txBody>
                    <a:bodyPr/>
                    <a:lstStyle/>
                    <a:p>
                      <a:pPr algn="ctr">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August 2025</a:t>
                      </a:r>
                    </a:p>
                  </a:txBody>
                  <a:tcPr marL="68580" marR="68580" marT="0" marB="0"/>
                </a:tc>
                <a:tc>
                  <a:txBody>
                    <a:bodyPr/>
                    <a:lstStyle/>
                    <a:p>
                      <a:pPr algn="ctr">
                        <a:spcAft>
                          <a:spcPts val="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17147917"/>
                  </a:ext>
                </a:extLst>
              </a:tr>
              <a:tr h="178576">
                <a:tc>
                  <a:txBody>
                    <a:bodyPr/>
                    <a:lstStyle/>
                    <a:p>
                      <a:pPr algn="ctr">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September 2025</a:t>
                      </a:r>
                    </a:p>
                  </a:txBody>
                  <a:tcPr marL="68580" marR="68580" marT="0" marB="0"/>
                </a:tc>
                <a:tc>
                  <a:txBody>
                    <a:bodyPr/>
                    <a:lstStyle/>
                    <a:p>
                      <a:pPr algn="ctr">
                        <a:spcAft>
                          <a:spcPts val="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20914814"/>
                  </a:ext>
                </a:extLst>
              </a:tr>
              <a:tr h="178576">
                <a:tc>
                  <a:txBody>
                    <a:bodyPr/>
                    <a:lstStyle/>
                    <a:p>
                      <a:pPr algn="ctr">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October 2025</a:t>
                      </a:r>
                    </a:p>
                  </a:txBody>
                  <a:tcPr marL="68580" marR="68580" marT="0" marB="0"/>
                </a:tc>
                <a:tc>
                  <a:txBody>
                    <a:bodyPr/>
                    <a:lstStyle/>
                    <a:p>
                      <a:pPr algn="ctr">
                        <a:spcAft>
                          <a:spcPts val="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09907418"/>
                  </a:ext>
                </a:extLst>
              </a:tr>
              <a:tr h="178576">
                <a:tc>
                  <a:txBody>
                    <a:bodyPr/>
                    <a:lstStyle/>
                    <a:p>
                      <a:pPr algn="ctr">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November 2025</a:t>
                      </a:r>
                    </a:p>
                  </a:txBody>
                  <a:tcPr marL="68580" marR="68580" marT="0" marB="0"/>
                </a:tc>
                <a:tc>
                  <a:txBody>
                    <a:bodyPr/>
                    <a:lstStyle/>
                    <a:p>
                      <a:pPr algn="ctr">
                        <a:spcAft>
                          <a:spcPts val="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08679996"/>
                  </a:ext>
                </a:extLst>
              </a:tr>
              <a:tr h="178576">
                <a:tc>
                  <a:txBody>
                    <a:bodyPr/>
                    <a:lstStyle/>
                    <a:p>
                      <a:pPr algn="ctr">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December 2025</a:t>
                      </a:r>
                    </a:p>
                  </a:txBody>
                  <a:tcPr marL="68580" marR="68580" marT="0" marB="0"/>
                </a:tc>
                <a:tc>
                  <a:txBody>
                    <a:bodyPr/>
                    <a:lstStyle/>
                    <a:p>
                      <a:pPr algn="ctr">
                        <a:spcAft>
                          <a:spcPts val="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42303824"/>
                  </a:ext>
                </a:extLst>
              </a:tr>
            </a:tbl>
          </a:graphicData>
        </a:graphic>
      </p:graphicFrame>
      <p:graphicFrame>
        <p:nvGraphicFramePr>
          <p:cNvPr id="6" name="Table 5">
            <a:extLst>
              <a:ext uri="{FF2B5EF4-FFF2-40B4-BE49-F238E27FC236}">
                <a16:creationId xmlns:a16="http://schemas.microsoft.com/office/drawing/2014/main" id="{8737C1AB-98D2-4A7C-BF11-36709A1B3EB5}"/>
              </a:ext>
            </a:extLst>
          </p:cNvPr>
          <p:cNvGraphicFramePr>
            <a:graphicFrameLocks noGrp="1"/>
          </p:cNvGraphicFramePr>
          <p:nvPr>
            <p:extLst>
              <p:ext uri="{D42A27DB-BD31-4B8C-83A1-F6EECF244321}">
                <p14:modId xmlns:p14="http://schemas.microsoft.com/office/powerpoint/2010/main" val="1330343280"/>
              </p:ext>
            </p:extLst>
          </p:nvPr>
        </p:nvGraphicFramePr>
        <p:xfrm>
          <a:off x="6499025" y="1923678"/>
          <a:ext cx="2242592" cy="2007616"/>
        </p:xfrm>
        <a:graphic>
          <a:graphicData uri="http://schemas.openxmlformats.org/drawingml/2006/table">
            <a:tbl>
              <a:tblPr firstRow="1" firstCol="1" bandRow="1">
                <a:tableStyleId>{5C22544A-7EE6-4342-B048-85BDC9FD1C3A}</a:tableStyleId>
              </a:tblPr>
              <a:tblGrid>
                <a:gridCol w="1119564">
                  <a:extLst>
                    <a:ext uri="{9D8B030D-6E8A-4147-A177-3AD203B41FA5}">
                      <a16:colId xmlns:a16="http://schemas.microsoft.com/office/drawing/2014/main" val="117044231"/>
                    </a:ext>
                  </a:extLst>
                </a:gridCol>
                <a:gridCol w="1123028">
                  <a:extLst>
                    <a:ext uri="{9D8B030D-6E8A-4147-A177-3AD203B41FA5}">
                      <a16:colId xmlns:a16="http://schemas.microsoft.com/office/drawing/2014/main" val="2360370564"/>
                    </a:ext>
                  </a:extLst>
                </a:gridCol>
              </a:tblGrid>
              <a:tr h="358804">
                <a:tc>
                  <a:txBody>
                    <a:bodyPr/>
                    <a:lstStyle/>
                    <a:p>
                      <a:pPr algn="ctr">
                        <a:lnSpc>
                          <a:spcPct val="115000"/>
                        </a:lnSpc>
                        <a:spcAft>
                          <a:spcPts val="1000"/>
                        </a:spcAft>
                      </a:pPr>
                      <a:r>
                        <a:rPr lang="en-GB" sz="1100" dirty="0">
                          <a:effectLst/>
                        </a:rPr>
                        <a:t>Year</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en-GB" sz="1100" dirty="0">
                          <a:effectLst/>
                        </a:rPr>
                        <a:t>Number of reports received</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34412119"/>
                  </a:ext>
                </a:extLst>
              </a:tr>
              <a:tr h="173984">
                <a:tc>
                  <a:txBody>
                    <a:bodyPr/>
                    <a:lstStyle/>
                    <a:p>
                      <a:pPr algn="ctr">
                        <a:lnSpc>
                          <a:spcPct val="115000"/>
                        </a:lnSpc>
                        <a:spcAft>
                          <a:spcPts val="1000"/>
                        </a:spcAft>
                      </a:pPr>
                      <a:r>
                        <a:rPr lang="en-GB" sz="1100" dirty="0">
                          <a:effectLst/>
                        </a:rPr>
                        <a:t>2017</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en-GB" sz="1100" dirty="0">
                          <a:effectLst/>
                        </a:rPr>
                        <a:t>208</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99753315"/>
                  </a:ext>
                </a:extLst>
              </a:tr>
              <a:tr h="173984">
                <a:tc>
                  <a:txBody>
                    <a:bodyPr/>
                    <a:lstStyle/>
                    <a:p>
                      <a:pPr algn="ctr">
                        <a:lnSpc>
                          <a:spcPct val="115000"/>
                        </a:lnSpc>
                        <a:spcAft>
                          <a:spcPts val="1000"/>
                        </a:spcAft>
                      </a:pPr>
                      <a:r>
                        <a:rPr lang="en-GB" sz="1100" dirty="0">
                          <a:effectLst/>
                        </a:rPr>
                        <a:t>2018</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en-GB" sz="1100" dirty="0">
                          <a:effectLst/>
                        </a:rPr>
                        <a:t>1158</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23478188"/>
                  </a:ext>
                </a:extLst>
              </a:tr>
              <a:tr h="173984">
                <a:tc>
                  <a:txBody>
                    <a:bodyPr/>
                    <a:lstStyle/>
                    <a:p>
                      <a:pPr algn="ctr">
                        <a:lnSpc>
                          <a:spcPct val="115000"/>
                        </a:lnSpc>
                        <a:spcAft>
                          <a:spcPts val="1000"/>
                        </a:spcAft>
                      </a:pPr>
                      <a:r>
                        <a:rPr lang="en-GB" sz="1100" dirty="0">
                          <a:effectLst/>
                        </a:rPr>
                        <a:t>2019</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en-GB" sz="1100" dirty="0">
                          <a:effectLst/>
                        </a:rPr>
                        <a:t>3242</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9482361"/>
                  </a:ext>
                </a:extLst>
              </a:tr>
              <a:tr h="173984">
                <a:tc>
                  <a:txBody>
                    <a:bodyPr/>
                    <a:lstStyle/>
                    <a:p>
                      <a:pPr algn="ctr">
                        <a:lnSpc>
                          <a:spcPct val="115000"/>
                        </a:lnSpc>
                        <a:spcAft>
                          <a:spcPts val="1000"/>
                        </a:spcAft>
                      </a:pPr>
                      <a:r>
                        <a:rPr lang="en-GB" sz="1100" dirty="0">
                          <a:effectLst/>
                        </a:rPr>
                        <a:t>2020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en-GB" sz="1100" dirty="0">
                          <a:effectLst/>
                        </a:rPr>
                        <a:t>3,549</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08215020"/>
                  </a:ext>
                </a:extLst>
              </a:tr>
              <a:tr h="173984">
                <a:tc>
                  <a:txBody>
                    <a:bodyPr/>
                    <a:lstStyle/>
                    <a:p>
                      <a:pPr algn="ctr">
                        <a:lnSpc>
                          <a:spcPct val="115000"/>
                        </a:lnSpc>
                        <a:spcAft>
                          <a:spcPts val="1000"/>
                        </a:spcAft>
                      </a:pPr>
                      <a:r>
                        <a:rPr lang="en-GB" sz="1100" dirty="0">
                          <a:effectLst/>
                        </a:rPr>
                        <a:t>2021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en-GB" sz="1100" dirty="0">
                          <a:effectLst/>
                        </a:rPr>
                        <a:t>3,761</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33574981"/>
                  </a:ext>
                </a:extLst>
              </a:tr>
              <a:tr h="173984">
                <a:tc>
                  <a:txBody>
                    <a:bodyPr/>
                    <a:lstStyle/>
                    <a:p>
                      <a:pPr algn="ctr">
                        <a:lnSpc>
                          <a:spcPct val="115000"/>
                        </a:lnSpc>
                        <a:spcAft>
                          <a:spcPts val="1000"/>
                        </a:spcAft>
                      </a:pPr>
                      <a:r>
                        <a:rPr lang="en-GB" sz="1100" dirty="0">
                          <a:effectLst/>
                        </a:rPr>
                        <a:t>2022</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en-GB" sz="1100" dirty="0">
                          <a:effectLst/>
                        </a:rPr>
                        <a:t>5,551</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66762456"/>
                  </a:ext>
                </a:extLst>
              </a:tr>
              <a:tr h="173984">
                <a:tc>
                  <a:txBody>
                    <a:bodyPr/>
                    <a:lstStyle/>
                    <a:p>
                      <a:pPr algn="ctr">
                        <a:lnSpc>
                          <a:spcPct val="115000"/>
                        </a:lnSpc>
                        <a:spcAft>
                          <a:spcPts val="1000"/>
                        </a:spcAft>
                      </a:pPr>
                      <a:r>
                        <a:rPr lang="en-GB" sz="1100" dirty="0">
                          <a:effectLst/>
                        </a:rPr>
                        <a:t>2023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7,145</a:t>
                      </a:r>
                    </a:p>
                  </a:txBody>
                  <a:tcPr marL="68580" marR="68580" marT="0" marB="0"/>
                </a:tc>
                <a:extLst>
                  <a:ext uri="{0D108BD9-81ED-4DB2-BD59-A6C34878D82A}">
                    <a16:rowId xmlns:a16="http://schemas.microsoft.com/office/drawing/2014/main" val="3819741042"/>
                  </a:ext>
                </a:extLst>
              </a:tr>
              <a:tr h="173984">
                <a:tc>
                  <a:txBody>
                    <a:bodyPr/>
                    <a:lstStyle/>
                    <a:p>
                      <a:pPr algn="ctr">
                        <a:lnSpc>
                          <a:spcPct val="115000"/>
                        </a:lnSpc>
                        <a:spcAft>
                          <a:spcPts val="100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2024</a:t>
                      </a:r>
                    </a:p>
                  </a:txBody>
                  <a:tcPr marL="68580" marR="68580" marT="0" marB="0"/>
                </a:tc>
                <a:tc>
                  <a:txBody>
                    <a:bodyPr/>
                    <a:lstStyle/>
                    <a:p>
                      <a:pPr algn="ctr">
                        <a:lnSpc>
                          <a:spcPct val="115000"/>
                        </a:lnSpc>
                        <a:spcAft>
                          <a:spcPts val="100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16,267</a:t>
                      </a:r>
                    </a:p>
                  </a:txBody>
                  <a:tcPr marL="68580" marR="68580" marT="0" marB="0"/>
                </a:tc>
                <a:extLst>
                  <a:ext uri="{0D108BD9-81ED-4DB2-BD59-A6C34878D82A}">
                    <a16:rowId xmlns:a16="http://schemas.microsoft.com/office/drawing/2014/main" val="3004453801"/>
                  </a:ext>
                </a:extLst>
              </a:tr>
              <a:tr h="173984">
                <a:tc>
                  <a:txBody>
                    <a:bodyPr/>
                    <a:lstStyle/>
                    <a:p>
                      <a:pPr algn="ctr">
                        <a:lnSpc>
                          <a:spcPct val="115000"/>
                        </a:lnSpc>
                        <a:spcAft>
                          <a:spcPts val="100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2025</a:t>
                      </a:r>
                    </a:p>
                  </a:txBody>
                  <a:tcPr marL="68580" marR="68580" marT="0" marB="0"/>
                </a:tc>
                <a:tc>
                  <a:txBody>
                    <a:bodyPr/>
                    <a:lstStyle/>
                    <a:p>
                      <a:pPr algn="ctr">
                        <a:lnSpc>
                          <a:spcPct val="115000"/>
                        </a:lnSpc>
                        <a:spcAft>
                          <a:spcPts val="100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14,650</a:t>
                      </a:r>
                    </a:p>
                  </a:txBody>
                  <a:tcPr marL="68580" marR="68580" marT="0" marB="0"/>
                </a:tc>
                <a:extLst>
                  <a:ext uri="{0D108BD9-81ED-4DB2-BD59-A6C34878D82A}">
                    <a16:rowId xmlns:a16="http://schemas.microsoft.com/office/drawing/2014/main" val="244902459"/>
                  </a:ext>
                </a:extLst>
              </a:tr>
            </a:tbl>
          </a:graphicData>
        </a:graphic>
      </p:graphicFrame>
    </p:spTree>
    <p:extLst>
      <p:ext uri="{BB962C8B-B14F-4D97-AF65-F5344CB8AC3E}">
        <p14:creationId xmlns:p14="http://schemas.microsoft.com/office/powerpoint/2010/main" val="3754442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11">
            <a:extLst>
              <a:ext uri="{FF2B5EF4-FFF2-40B4-BE49-F238E27FC236}">
                <a16:creationId xmlns:a16="http://schemas.microsoft.com/office/drawing/2014/main" id="{2151139A-886F-4B97-8815-729AD3831B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51435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26" name="Rectangle 13">
            <a:extLst>
              <a:ext uri="{FF2B5EF4-FFF2-40B4-BE49-F238E27FC236}">
                <a16:creationId xmlns:a16="http://schemas.microsoft.com/office/drawing/2014/main" id="{AB5E08C4-8CDD-4623-A5B8-E998C6DEE3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369"/>
            <a:ext cx="9143999" cy="1181966"/>
          </a:xfrm>
          <a:prstGeom prst="rect">
            <a:avLst/>
          </a:prstGeom>
          <a:gradFill>
            <a:gsLst>
              <a:gs pos="0">
                <a:schemeClr val="accent1">
                  <a:lumMod val="50000"/>
                </a:scheme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15">
            <a:extLst>
              <a:ext uri="{FF2B5EF4-FFF2-40B4-BE49-F238E27FC236}">
                <a16:creationId xmlns:a16="http://schemas.microsoft.com/office/drawing/2014/main" id="{15F33878-D502-4FFA-8ACE-F2AECDB2A2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096642" y="26"/>
            <a:ext cx="3047358" cy="1182309"/>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D3539FEE-81D3-4406-802E-60B20B16F4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80834" y="-3980833"/>
            <a:ext cx="1182335" cy="9144001"/>
          </a:xfrm>
          <a:prstGeom prst="rect">
            <a:avLst/>
          </a:prstGeom>
          <a:gradFill>
            <a:gsLst>
              <a:gs pos="16000">
                <a:srgbClr val="000000">
                  <a:alpha val="0"/>
                </a:srgbClr>
              </a:gs>
              <a:gs pos="99000">
                <a:srgbClr val="000000">
                  <a:alpha val="87000"/>
                </a:srgb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9">
            <a:extLst>
              <a:ext uri="{FF2B5EF4-FFF2-40B4-BE49-F238E27FC236}">
                <a16:creationId xmlns:a16="http://schemas.microsoft.com/office/drawing/2014/main" id="{DC701763-729E-462F-A5A8-E0DEFEB1E2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69075" y="739"/>
            <a:ext cx="3227567" cy="1181596"/>
          </a:xfrm>
          <a:prstGeom prst="rect">
            <a:avLst/>
          </a:prstGeom>
          <a:gradFill>
            <a:gsLst>
              <a:gs pos="0">
                <a:schemeClr val="accent1">
                  <a:alpha val="17000"/>
                </a:schemeClr>
              </a:gs>
              <a:gs pos="74000">
                <a:schemeClr val="accent1">
                  <a:lumMod val="50000"/>
                  <a:alpha val="0"/>
                </a:schemeClr>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432C272E-C516-4F4F-B6EE-AEFF1660928C}"/>
              </a:ext>
            </a:extLst>
          </p:cNvPr>
          <p:cNvSpPr txBox="1"/>
          <p:nvPr/>
        </p:nvSpPr>
        <p:spPr>
          <a:xfrm>
            <a:off x="467544" y="212839"/>
            <a:ext cx="4572000" cy="369332"/>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solidFill>
                  <a:schemeClr val="bg1"/>
                </a:solidFill>
              </a:rPr>
              <a:t>OP Snap- Performance  </a:t>
            </a:r>
            <a:endParaRPr lang="en-GB" sz="1800" kern="1200" dirty="0">
              <a:solidFill>
                <a:schemeClr val="bg1"/>
              </a:solidFill>
              <a:effectLst/>
              <a:latin typeface="+mn-lt"/>
              <a:ea typeface="+mn-ea"/>
              <a:cs typeface="+mn-cs"/>
            </a:endParaRPr>
          </a:p>
        </p:txBody>
      </p:sp>
      <p:graphicFrame>
        <p:nvGraphicFramePr>
          <p:cNvPr id="10" name="Chart 9">
            <a:extLst>
              <a:ext uri="{FF2B5EF4-FFF2-40B4-BE49-F238E27FC236}">
                <a16:creationId xmlns:a16="http://schemas.microsoft.com/office/drawing/2014/main" id="{6EE570A2-4DC1-4B9C-964E-7F883228B744}"/>
              </a:ext>
            </a:extLst>
          </p:cNvPr>
          <p:cNvGraphicFramePr>
            <a:graphicFrameLocks/>
          </p:cNvGraphicFramePr>
          <p:nvPr>
            <p:extLst>
              <p:ext uri="{D42A27DB-BD31-4B8C-83A1-F6EECF244321}">
                <p14:modId xmlns:p14="http://schemas.microsoft.com/office/powerpoint/2010/main" val="3528610321"/>
              </p:ext>
            </p:extLst>
          </p:nvPr>
        </p:nvGraphicFramePr>
        <p:xfrm>
          <a:off x="899592" y="1394435"/>
          <a:ext cx="6696744" cy="340956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4917642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11">
            <a:extLst>
              <a:ext uri="{FF2B5EF4-FFF2-40B4-BE49-F238E27FC236}">
                <a16:creationId xmlns:a16="http://schemas.microsoft.com/office/drawing/2014/main" id="{2151139A-886F-4B97-8815-729AD3831B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51435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26" name="Rectangle 13">
            <a:extLst>
              <a:ext uri="{FF2B5EF4-FFF2-40B4-BE49-F238E27FC236}">
                <a16:creationId xmlns:a16="http://schemas.microsoft.com/office/drawing/2014/main" id="{AB5E08C4-8CDD-4623-A5B8-E998C6DEE3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369"/>
            <a:ext cx="9143999" cy="1181966"/>
          </a:xfrm>
          <a:prstGeom prst="rect">
            <a:avLst/>
          </a:prstGeom>
          <a:gradFill>
            <a:gsLst>
              <a:gs pos="0">
                <a:schemeClr val="accent1">
                  <a:lumMod val="50000"/>
                </a:scheme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15">
            <a:extLst>
              <a:ext uri="{FF2B5EF4-FFF2-40B4-BE49-F238E27FC236}">
                <a16:creationId xmlns:a16="http://schemas.microsoft.com/office/drawing/2014/main" id="{15F33878-D502-4FFA-8ACE-F2AECDB2A2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096642" y="26"/>
            <a:ext cx="3047358" cy="1182309"/>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D3539FEE-81D3-4406-802E-60B20B16F4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80834" y="-3980833"/>
            <a:ext cx="1182335" cy="9144001"/>
          </a:xfrm>
          <a:prstGeom prst="rect">
            <a:avLst/>
          </a:prstGeom>
          <a:gradFill>
            <a:gsLst>
              <a:gs pos="16000">
                <a:srgbClr val="000000">
                  <a:alpha val="0"/>
                </a:srgbClr>
              </a:gs>
              <a:gs pos="99000">
                <a:srgbClr val="000000">
                  <a:alpha val="87000"/>
                </a:srgb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9">
            <a:extLst>
              <a:ext uri="{FF2B5EF4-FFF2-40B4-BE49-F238E27FC236}">
                <a16:creationId xmlns:a16="http://schemas.microsoft.com/office/drawing/2014/main" id="{DC701763-729E-462F-A5A8-E0DEFEB1E2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69075" y="739"/>
            <a:ext cx="3227567" cy="1181596"/>
          </a:xfrm>
          <a:prstGeom prst="rect">
            <a:avLst/>
          </a:prstGeom>
          <a:gradFill>
            <a:gsLst>
              <a:gs pos="0">
                <a:schemeClr val="accent1">
                  <a:alpha val="17000"/>
                </a:schemeClr>
              </a:gs>
              <a:gs pos="74000">
                <a:schemeClr val="accent1">
                  <a:lumMod val="50000"/>
                  <a:alpha val="0"/>
                </a:schemeClr>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432C272E-C516-4F4F-B6EE-AEFF1660928C}"/>
              </a:ext>
            </a:extLst>
          </p:cNvPr>
          <p:cNvSpPr txBox="1"/>
          <p:nvPr/>
        </p:nvSpPr>
        <p:spPr>
          <a:xfrm>
            <a:off x="467544" y="212839"/>
            <a:ext cx="4572000" cy="369332"/>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solidFill>
                  <a:schemeClr val="bg1"/>
                </a:solidFill>
              </a:rPr>
              <a:t>OP Snap - Performance – NFA Rational </a:t>
            </a:r>
            <a:endParaRPr lang="en-GB" sz="1800" kern="1200" dirty="0">
              <a:solidFill>
                <a:schemeClr val="bg1"/>
              </a:solidFill>
              <a:effectLst/>
              <a:latin typeface="+mn-lt"/>
              <a:ea typeface="+mn-ea"/>
              <a:cs typeface="+mn-cs"/>
            </a:endParaRPr>
          </a:p>
        </p:txBody>
      </p:sp>
      <p:graphicFrame>
        <p:nvGraphicFramePr>
          <p:cNvPr id="9" name="Chart 8">
            <a:extLst>
              <a:ext uri="{FF2B5EF4-FFF2-40B4-BE49-F238E27FC236}">
                <a16:creationId xmlns:a16="http://schemas.microsoft.com/office/drawing/2014/main" id="{961AFCEC-59DC-427B-B0F0-78BE30C29341}"/>
              </a:ext>
            </a:extLst>
          </p:cNvPr>
          <p:cNvGraphicFramePr/>
          <p:nvPr>
            <p:extLst>
              <p:ext uri="{D42A27DB-BD31-4B8C-83A1-F6EECF244321}">
                <p14:modId xmlns:p14="http://schemas.microsoft.com/office/powerpoint/2010/main" val="251678021"/>
              </p:ext>
            </p:extLst>
          </p:nvPr>
        </p:nvGraphicFramePr>
        <p:xfrm>
          <a:off x="-108520" y="1511736"/>
          <a:ext cx="9580056" cy="341892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9380620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11">
            <a:extLst>
              <a:ext uri="{FF2B5EF4-FFF2-40B4-BE49-F238E27FC236}">
                <a16:creationId xmlns:a16="http://schemas.microsoft.com/office/drawing/2014/main" id="{2151139A-886F-4B97-8815-729AD3831B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51435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26" name="Rectangle 13">
            <a:extLst>
              <a:ext uri="{FF2B5EF4-FFF2-40B4-BE49-F238E27FC236}">
                <a16:creationId xmlns:a16="http://schemas.microsoft.com/office/drawing/2014/main" id="{AB5E08C4-8CDD-4623-A5B8-E998C6DEE3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369"/>
            <a:ext cx="9143999" cy="1181966"/>
          </a:xfrm>
          <a:prstGeom prst="rect">
            <a:avLst/>
          </a:prstGeom>
          <a:gradFill>
            <a:gsLst>
              <a:gs pos="0">
                <a:schemeClr val="accent1">
                  <a:lumMod val="50000"/>
                </a:scheme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15">
            <a:extLst>
              <a:ext uri="{FF2B5EF4-FFF2-40B4-BE49-F238E27FC236}">
                <a16:creationId xmlns:a16="http://schemas.microsoft.com/office/drawing/2014/main" id="{15F33878-D502-4FFA-8ACE-F2AECDB2A2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096642" y="26"/>
            <a:ext cx="3047358" cy="1182309"/>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D3539FEE-81D3-4406-802E-60B20B16F4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80834" y="-3980833"/>
            <a:ext cx="1182335" cy="9144001"/>
          </a:xfrm>
          <a:prstGeom prst="rect">
            <a:avLst/>
          </a:prstGeom>
          <a:gradFill>
            <a:gsLst>
              <a:gs pos="16000">
                <a:srgbClr val="000000">
                  <a:alpha val="0"/>
                </a:srgbClr>
              </a:gs>
              <a:gs pos="99000">
                <a:srgbClr val="000000">
                  <a:alpha val="87000"/>
                </a:srgb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9">
            <a:extLst>
              <a:ext uri="{FF2B5EF4-FFF2-40B4-BE49-F238E27FC236}">
                <a16:creationId xmlns:a16="http://schemas.microsoft.com/office/drawing/2014/main" id="{DC701763-729E-462F-A5A8-E0DEFEB1E2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69075" y="739"/>
            <a:ext cx="3227567" cy="1181596"/>
          </a:xfrm>
          <a:prstGeom prst="rect">
            <a:avLst/>
          </a:prstGeom>
          <a:gradFill>
            <a:gsLst>
              <a:gs pos="0">
                <a:schemeClr val="accent1">
                  <a:alpha val="17000"/>
                </a:schemeClr>
              </a:gs>
              <a:gs pos="74000">
                <a:schemeClr val="accent1">
                  <a:lumMod val="50000"/>
                  <a:alpha val="0"/>
                </a:schemeClr>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432C272E-C516-4F4F-B6EE-AEFF1660928C}"/>
              </a:ext>
            </a:extLst>
          </p:cNvPr>
          <p:cNvSpPr txBox="1"/>
          <p:nvPr/>
        </p:nvSpPr>
        <p:spPr>
          <a:xfrm>
            <a:off x="467544" y="212839"/>
            <a:ext cx="4572000" cy="369332"/>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solidFill>
                  <a:schemeClr val="bg1"/>
                </a:solidFill>
              </a:rPr>
              <a:t>OP Snap - Performance – Other Disposals </a:t>
            </a:r>
            <a:endParaRPr lang="en-GB" sz="1800" kern="1200" dirty="0">
              <a:solidFill>
                <a:schemeClr val="bg1"/>
              </a:solidFill>
              <a:effectLst/>
              <a:latin typeface="+mn-lt"/>
              <a:ea typeface="+mn-ea"/>
              <a:cs typeface="+mn-cs"/>
            </a:endParaRPr>
          </a:p>
        </p:txBody>
      </p:sp>
      <p:graphicFrame>
        <p:nvGraphicFramePr>
          <p:cNvPr id="10" name="Chart 9">
            <a:extLst>
              <a:ext uri="{FF2B5EF4-FFF2-40B4-BE49-F238E27FC236}">
                <a16:creationId xmlns:a16="http://schemas.microsoft.com/office/drawing/2014/main" id="{FAC9597E-7C50-4BF3-AFD6-952239B2A259}"/>
              </a:ext>
            </a:extLst>
          </p:cNvPr>
          <p:cNvGraphicFramePr/>
          <p:nvPr>
            <p:extLst>
              <p:ext uri="{D42A27DB-BD31-4B8C-83A1-F6EECF244321}">
                <p14:modId xmlns:p14="http://schemas.microsoft.com/office/powerpoint/2010/main" val="2053091973"/>
              </p:ext>
            </p:extLst>
          </p:nvPr>
        </p:nvGraphicFramePr>
        <p:xfrm>
          <a:off x="-255830" y="1707654"/>
          <a:ext cx="9477375" cy="292417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2643155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11">
            <a:extLst>
              <a:ext uri="{FF2B5EF4-FFF2-40B4-BE49-F238E27FC236}">
                <a16:creationId xmlns:a16="http://schemas.microsoft.com/office/drawing/2014/main" id="{2151139A-886F-4B97-8815-729AD3831B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51435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26" name="Rectangle 13">
            <a:extLst>
              <a:ext uri="{FF2B5EF4-FFF2-40B4-BE49-F238E27FC236}">
                <a16:creationId xmlns:a16="http://schemas.microsoft.com/office/drawing/2014/main" id="{AB5E08C4-8CDD-4623-A5B8-E998C6DEE3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369"/>
            <a:ext cx="9143999" cy="1181966"/>
          </a:xfrm>
          <a:prstGeom prst="rect">
            <a:avLst/>
          </a:prstGeom>
          <a:gradFill>
            <a:gsLst>
              <a:gs pos="0">
                <a:schemeClr val="accent1">
                  <a:lumMod val="50000"/>
                </a:scheme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15">
            <a:extLst>
              <a:ext uri="{FF2B5EF4-FFF2-40B4-BE49-F238E27FC236}">
                <a16:creationId xmlns:a16="http://schemas.microsoft.com/office/drawing/2014/main" id="{15F33878-D502-4FFA-8ACE-F2AECDB2A2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096642" y="26"/>
            <a:ext cx="3047358" cy="1182309"/>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D3539FEE-81D3-4406-802E-60B20B16F4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80834" y="-3980833"/>
            <a:ext cx="1182335" cy="9144001"/>
          </a:xfrm>
          <a:prstGeom prst="rect">
            <a:avLst/>
          </a:prstGeom>
          <a:gradFill>
            <a:gsLst>
              <a:gs pos="16000">
                <a:srgbClr val="000000">
                  <a:alpha val="0"/>
                </a:srgbClr>
              </a:gs>
              <a:gs pos="99000">
                <a:srgbClr val="000000">
                  <a:alpha val="87000"/>
                </a:srgb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9">
            <a:extLst>
              <a:ext uri="{FF2B5EF4-FFF2-40B4-BE49-F238E27FC236}">
                <a16:creationId xmlns:a16="http://schemas.microsoft.com/office/drawing/2014/main" id="{DC701763-729E-462F-A5A8-E0DEFEB1E2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69075" y="739"/>
            <a:ext cx="3227567" cy="1181596"/>
          </a:xfrm>
          <a:prstGeom prst="rect">
            <a:avLst/>
          </a:prstGeom>
          <a:gradFill>
            <a:gsLst>
              <a:gs pos="0">
                <a:schemeClr val="accent1">
                  <a:alpha val="17000"/>
                </a:schemeClr>
              </a:gs>
              <a:gs pos="74000">
                <a:schemeClr val="accent1">
                  <a:lumMod val="50000"/>
                  <a:alpha val="0"/>
                </a:schemeClr>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432C272E-C516-4F4F-B6EE-AEFF1660928C}"/>
              </a:ext>
            </a:extLst>
          </p:cNvPr>
          <p:cNvSpPr txBox="1"/>
          <p:nvPr/>
        </p:nvSpPr>
        <p:spPr>
          <a:xfrm>
            <a:off x="467544" y="212839"/>
            <a:ext cx="4572000" cy="369332"/>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solidFill>
                  <a:schemeClr val="bg1"/>
                </a:solidFill>
              </a:rPr>
              <a:t>OP Snap - Conclusion – Future Considerations </a:t>
            </a:r>
            <a:endParaRPr lang="en-GB" sz="1800" kern="1200" dirty="0">
              <a:solidFill>
                <a:schemeClr val="bg1"/>
              </a:solidFill>
              <a:effectLst/>
              <a:latin typeface="+mn-lt"/>
              <a:ea typeface="+mn-ea"/>
              <a:cs typeface="+mn-cs"/>
            </a:endParaRPr>
          </a:p>
        </p:txBody>
      </p:sp>
      <p:sp>
        <p:nvSpPr>
          <p:cNvPr id="2" name="TextBox 1">
            <a:extLst>
              <a:ext uri="{FF2B5EF4-FFF2-40B4-BE49-F238E27FC236}">
                <a16:creationId xmlns:a16="http://schemas.microsoft.com/office/drawing/2014/main" id="{45600F99-2E1B-4C77-89E2-BFF8B3B8B297}"/>
              </a:ext>
            </a:extLst>
          </p:cNvPr>
          <p:cNvSpPr txBox="1"/>
          <p:nvPr/>
        </p:nvSpPr>
        <p:spPr>
          <a:xfrm>
            <a:off x="251520" y="1153138"/>
            <a:ext cx="7920880" cy="4308872"/>
          </a:xfrm>
          <a:prstGeom prst="rect">
            <a:avLst/>
          </a:prstGeom>
          <a:noFill/>
        </p:spPr>
        <p:txBody>
          <a:bodyPr wrap="square" rtlCol="0">
            <a:spAutoFit/>
          </a:bodyPr>
          <a:lstStyle/>
          <a:p>
            <a:r>
              <a:rPr lang="en-GB" b="1" u="sng" dirty="0"/>
              <a:t>Future Considerations </a:t>
            </a:r>
            <a:endParaRPr lang="en-GB" dirty="0"/>
          </a:p>
          <a:p>
            <a:r>
              <a:rPr lang="en-GB" sz="1000" dirty="0"/>
              <a:t> </a:t>
            </a:r>
          </a:p>
          <a:p>
            <a:pPr marL="171450" indent="-171450">
              <a:buFont typeface="Arial" panose="020B0604020202020204" pitchFamily="34" charset="0"/>
              <a:buChar char="•"/>
            </a:pPr>
            <a:r>
              <a:rPr lang="en-GB" sz="1400" b="1" dirty="0"/>
              <a:t>Can the force meet the demands or has it generated such demand that it has become a challenge? </a:t>
            </a:r>
            <a:r>
              <a:rPr lang="en-GB" sz="1400" dirty="0"/>
              <a:t>- Category Filter /Severity Assessment, Positive Action on all matters that are not </a:t>
            </a:r>
            <a:r>
              <a:rPr lang="en-GB" sz="1400" dirty="0" err="1"/>
              <a:t>NFA’d</a:t>
            </a:r>
            <a:r>
              <a:rPr lang="en-GB" sz="1400" dirty="0"/>
              <a:t>. Road Safety Proposal Uplift PC’s. </a:t>
            </a:r>
          </a:p>
          <a:p>
            <a:pPr lvl="0"/>
            <a:endParaRPr lang="en-GB" sz="1400" dirty="0"/>
          </a:p>
          <a:p>
            <a:pPr marL="171450" indent="-171450">
              <a:buFont typeface="Arial" panose="020B0604020202020204" pitchFamily="34" charset="0"/>
              <a:buChar char="•"/>
            </a:pPr>
            <a:r>
              <a:rPr lang="en-GB" sz="1400" b="1" dirty="0"/>
              <a:t>Is the system accessible to all or has it created a 2 tier system of policing whereby members of the public with a vehicle or dash cam receive an enhanced level of service compared to those who cannot afford these assets? </a:t>
            </a:r>
            <a:r>
              <a:rPr lang="en-GB" sz="1400" dirty="0"/>
              <a:t>- Dash Camera , Mobile Phone and Local Authority CCTV</a:t>
            </a:r>
          </a:p>
          <a:p>
            <a:endParaRPr lang="en-GB" sz="1400" dirty="0"/>
          </a:p>
          <a:p>
            <a:pPr marL="171450" indent="-171450">
              <a:buFont typeface="Arial" panose="020B0604020202020204" pitchFamily="34" charset="0"/>
              <a:buChar char="•"/>
            </a:pPr>
            <a:r>
              <a:rPr lang="en-GB" sz="1400" dirty="0"/>
              <a:t> Op Snap is </a:t>
            </a:r>
            <a:r>
              <a:rPr lang="en-US" sz="1400" dirty="0"/>
              <a:t>a proactive tool that assists in ensuring our roads are safe, whilst </a:t>
            </a:r>
            <a:r>
              <a:rPr lang="en-US" sz="1400" dirty="0" err="1"/>
              <a:t>recognising</a:t>
            </a:r>
            <a:r>
              <a:rPr lang="en-US" sz="1400" dirty="0"/>
              <a:t> the positive contribution our local community can play in directly influencing attitudes. Op Snap has ensured </a:t>
            </a:r>
            <a:r>
              <a:rPr lang="en-GB" sz="1400" dirty="0"/>
              <a:t>that crime (street racing/dangerous driving) and anti-social behaviour is prevented and tackled, that we promote road harm reduction and that we reduce the number of people, tragically and avoidably killed and seriously injured on our roads. </a:t>
            </a:r>
          </a:p>
          <a:p>
            <a:endParaRPr lang="en-US" sz="1600" dirty="0"/>
          </a:p>
          <a:p>
            <a:endParaRPr lang="en-US" sz="1600" dirty="0"/>
          </a:p>
          <a:p>
            <a:endParaRPr lang="en-US" sz="1600" dirty="0"/>
          </a:p>
          <a:p>
            <a:endParaRPr lang="en-US" sz="1600" dirty="0"/>
          </a:p>
        </p:txBody>
      </p:sp>
    </p:spTree>
    <p:extLst>
      <p:ext uri="{BB962C8B-B14F-4D97-AF65-F5344CB8AC3E}">
        <p14:creationId xmlns:p14="http://schemas.microsoft.com/office/powerpoint/2010/main" val="27307012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11">
            <a:extLst>
              <a:ext uri="{FF2B5EF4-FFF2-40B4-BE49-F238E27FC236}">
                <a16:creationId xmlns:a16="http://schemas.microsoft.com/office/drawing/2014/main" id="{2151139A-886F-4B97-8815-729AD3831B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51435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26" name="Rectangle 13">
            <a:extLst>
              <a:ext uri="{FF2B5EF4-FFF2-40B4-BE49-F238E27FC236}">
                <a16:creationId xmlns:a16="http://schemas.microsoft.com/office/drawing/2014/main" id="{AB5E08C4-8CDD-4623-A5B8-E998C6DEE3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369"/>
            <a:ext cx="9143999" cy="1181966"/>
          </a:xfrm>
          <a:prstGeom prst="rect">
            <a:avLst/>
          </a:prstGeom>
          <a:gradFill>
            <a:gsLst>
              <a:gs pos="0">
                <a:schemeClr val="accent1">
                  <a:lumMod val="50000"/>
                </a:scheme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15">
            <a:extLst>
              <a:ext uri="{FF2B5EF4-FFF2-40B4-BE49-F238E27FC236}">
                <a16:creationId xmlns:a16="http://schemas.microsoft.com/office/drawing/2014/main" id="{15F33878-D502-4FFA-8ACE-F2AECDB2A2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096642" y="26"/>
            <a:ext cx="3047358" cy="1182309"/>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D3539FEE-81D3-4406-802E-60B20B16F4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80834" y="-3980833"/>
            <a:ext cx="1182335" cy="9144001"/>
          </a:xfrm>
          <a:prstGeom prst="rect">
            <a:avLst/>
          </a:prstGeom>
          <a:gradFill>
            <a:gsLst>
              <a:gs pos="16000">
                <a:srgbClr val="000000">
                  <a:alpha val="0"/>
                </a:srgbClr>
              </a:gs>
              <a:gs pos="99000">
                <a:srgbClr val="000000">
                  <a:alpha val="87000"/>
                </a:srgb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9">
            <a:extLst>
              <a:ext uri="{FF2B5EF4-FFF2-40B4-BE49-F238E27FC236}">
                <a16:creationId xmlns:a16="http://schemas.microsoft.com/office/drawing/2014/main" id="{DC701763-729E-462F-A5A8-E0DEFEB1E2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69075" y="739"/>
            <a:ext cx="3227567" cy="1181596"/>
          </a:xfrm>
          <a:prstGeom prst="rect">
            <a:avLst/>
          </a:prstGeom>
          <a:gradFill>
            <a:gsLst>
              <a:gs pos="0">
                <a:schemeClr val="accent1">
                  <a:alpha val="17000"/>
                </a:schemeClr>
              </a:gs>
              <a:gs pos="74000">
                <a:schemeClr val="accent1">
                  <a:lumMod val="50000"/>
                  <a:alpha val="0"/>
                </a:schemeClr>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432C272E-C516-4F4F-B6EE-AEFF1660928C}"/>
              </a:ext>
            </a:extLst>
          </p:cNvPr>
          <p:cNvSpPr txBox="1"/>
          <p:nvPr/>
        </p:nvSpPr>
        <p:spPr>
          <a:xfrm>
            <a:off x="467544" y="212839"/>
            <a:ext cx="8064896" cy="646331"/>
          </a:xfrm>
          <a:prstGeom prst="rect">
            <a:avLst/>
          </a:prstGeom>
          <a:noFill/>
        </p:spPr>
        <p:txBody>
          <a:bodyPr wrap="square">
            <a:spAutoFit/>
          </a:bodyPr>
          <a:lstStyle/>
          <a:p>
            <a:pPr lvl="0">
              <a:defRPr/>
            </a:pPr>
            <a:r>
              <a:rPr lang="en-US" dirty="0">
                <a:solidFill>
                  <a:schemeClr val="bg1"/>
                </a:solidFill>
              </a:rPr>
              <a:t>Op Snap- Dudley LPA- tackling </a:t>
            </a:r>
            <a:r>
              <a:rPr lang="en-GB" dirty="0">
                <a:solidFill>
                  <a:schemeClr val="bg1"/>
                </a:solidFill>
              </a:rPr>
              <a:t>street racing/dangerous driving/ due, care &amp; attention and anti-social behaviour</a:t>
            </a:r>
            <a:endParaRPr lang="en-GB" sz="1800" kern="1200" dirty="0">
              <a:solidFill>
                <a:schemeClr val="bg1"/>
              </a:solidFill>
              <a:effectLst/>
            </a:endParaRPr>
          </a:p>
        </p:txBody>
      </p:sp>
      <p:sp>
        <p:nvSpPr>
          <p:cNvPr id="3" name="Rectangle 2">
            <a:extLst>
              <a:ext uri="{FF2B5EF4-FFF2-40B4-BE49-F238E27FC236}">
                <a16:creationId xmlns:a16="http://schemas.microsoft.com/office/drawing/2014/main" id="{92075217-9FA5-43B0-A99F-04A58DF7A6F2}"/>
              </a:ext>
            </a:extLst>
          </p:cNvPr>
          <p:cNvSpPr/>
          <p:nvPr/>
        </p:nvSpPr>
        <p:spPr>
          <a:xfrm>
            <a:off x="467544" y="1297751"/>
            <a:ext cx="7920880" cy="369332"/>
          </a:xfrm>
          <a:prstGeom prst="rect">
            <a:avLst/>
          </a:prstGeom>
        </p:spPr>
        <p:txBody>
          <a:bodyPr wrap="square">
            <a:spAutoFit/>
          </a:bodyPr>
          <a:lstStyle/>
          <a:p>
            <a:pPr>
              <a:spcAft>
                <a:spcPts val="0"/>
              </a:spcAft>
            </a:pPr>
            <a:r>
              <a:rPr lang="en-GB" dirty="0">
                <a:solidFill>
                  <a:srgbClr val="000000"/>
                </a:solidFill>
                <a:latin typeface="Calibri" panose="020F0502020204030204" pitchFamily="34" charset="0"/>
                <a:ea typeface="Calibri" panose="020F0502020204030204" pitchFamily="34" charset="0"/>
              </a:rPr>
              <a:t>Pre Use of Op Snap-  </a:t>
            </a:r>
            <a:r>
              <a:rPr lang="en-GB" dirty="0"/>
              <a:t>29/04/24 to 23 /12/24 on average 48 incidents per week. </a:t>
            </a:r>
            <a:endParaRPr lang="en-GB" sz="1600" dirty="0">
              <a:effectLst/>
              <a:latin typeface="Calibri" panose="020F0502020204030204" pitchFamily="34" charset="0"/>
              <a:ea typeface="Calibri" panose="020F0502020204030204" pitchFamily="34" charset="0"/>
            </a:endParaRPr>
          </a:p>
        </p:txBody>
      </p:sp>
      <p:pic>
        <p:nvPicPr>
          <p:cNvPr id="1026" name="Picture 13" descr="Machine generated alternative text:&#10;2. When did this occur &#10;Sunday &#10;Mon d zy &#10;Tuesdsy &#10;Wednesday &#10;Thursday &#10;Friday &#10;Saturday &#10;No incidents &#10;More details ">
            <a:extLst>
              <a:ext uri="{FF2B5EF4-FFF2-40B4-BE49-F238E27FC236}">
                <a16:creationId xmlns:a16="http://schemas.microsoft.com/office/drawing/2014/main" id="{91B2E60E-9A0E-4ADF-9D7E-8FB97716282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1104" y="1976366"/>
            <a:ext cx="7021010" cy="23731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3190328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activity xmlns="bbca69eb-e47b-4637-a77e-d15a987c9e69"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66332A4370C90A41B3AE1ED4031CDAF8" ma:contentTypeVersion="15" ma:contentTypeDescription="Create a new document." ma:contentTypeScope="" ma:versionID="d8f5ba06cf7c9880006c1ca0064ff335">
  <xsd:schema xmlns:xsd="http://www.w3.org/2001/XMLSchema" xmlns:xs="http://www.w3.org/2001/XMLSchema" xmlns:p="http://schemas.microsoft.com/office/2006/metadata/properties" xmlns:ns3="bbca69eb-e47b-4637-a77e-d15a987c9e69" xmlns:ns4="3dedd1c9-81b1-4977-bf18-fa60e02fd60e" targetNamespace="http://schemas.microsoft.com/office/2006/metadata/properties" ma:root="true" ma:fieldsID="b0cb845d5e2a6687a776f560bb7580c5" ns3:_="" ns4:_="">
    <xsd:import namespace="bbca69eb-e47b-4637-a77e-d15a987c9e69"/>
    <xsd:import namespace="3dedd1c9-81b1-4977-bf18-fa60e02fd60e"/>
    <xsd:element name="properties">
      <xsd:complexType>
        <xsd:sequence>
          <xsd:element name="documentManagement">
            <xsd:complexType>
              <xsd:all>
                <xsd:element ref="ns3:MediaServiceMetadata" minOccurs="0"/>
                <xsd:element ref="ns3:MediaServiceFastMetadata" minOccurs="0"/>
                <xsd:element ref="ns3:MediaServiceObjectDetectorVersions" minOccurs="0"/>
                <xsd:element ref="ns3:_activity" minOccurs="0"/>
                <xsd:element ref="ns4:SharedWithUsers" minOccurs="0"/>
                <xsd:element ref="ns4:SharedWithDetails" minOccurs="0"/>
                <xsd:element ref="ns4:SharingHintHash" minOccurs="0"/>
                <xsd:element ref="ns3:MediaServiceDateTaken" minOccurs="0"/>
                <xsd:element ref="ns3:MediaServiceSystemTags" minOccurs="0"/>
                <xsd:element ref="ns3:MediaServiceGenerationTime" minOccurs="0"/>
                <xsd:element ref="ns3:MediaServiceEventHashCode" minOccurs="0"/>
                <xsd:element ref="ns3:MediaLengthInSeconds" minOccurs="0"/>
                <xsd:element ref="ns3:MediaServiceOCR" minOccurs="0"/>
                <xsd:element ref="ns3:MediaServiceSearchProperties"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bca69eb-e47b-4637-a77e-d15a987c9e6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_activity" ma:index="11" nillable="true" ma:displayName="_activity" ma:hidden="true" ma:internalName="_activity">
      <xsd:simpleType>
        <xsd:restriction base="dms:Note"/>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SystemTags" ma:index="16" nillable="true" ma:displayName="MediaServiceSystemTags" ma:hidden="true" ma:internalName="MediaServiceSystemTags" ma:readOnly="true">
      <xsd:simpleType>
        <xsd:restriction base="dms:Note"/>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OCR" ma:index="20" nillable="true" ma:displayName="Extracted Text" ma:internalName="MediaServiceOCR" ma:readOnly="true">
      <xsd:simpleType>
        <xsd:restriction base="dms:Note">
          <xsd:maxLength value="255"/>
        </xsd:restriction>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Location" ma:index="22"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dedd1c9-81b1-4977-bf18-fa60e02fd60e"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D261C43-EBC6-4055-8E42-A73604D71B57}">
  <ds:schemaRefs>
    <ds:schemaRef ds:uri="http://schemas.microsoft.com/sharepoint/v3/contenttype/forms"/>
  </ds:schemaRefs>
</ds:datastoreItem>
</file>

<file path=customXml/itemProps2.xml><?xml version="1.0" encoding="utf-8"?>
<ds:datastoreItem xmlns:ds="http://schemas.openxmlformats.org/officeDocument/2006/customXml" ds:itemID="{6F05A3F1-9509-4CDD-91FF-2F59D21643C4}">
  <ds:schemaRefs>
    <ds:schemaRef ds:uri="http://schemas.microsoft.com/office/2006/documentManagement/types"/>
    <ds:schemaRef ds:uri="http://purl.org/dc/elements/1.1/"/>
    <ds:schemaRef ds:uri="http://schemas.microsoft.com/office/2006/metadata/properties"/>
    <ds:schemaRef ds:uri="http://purl.org/dc/dcmitype/"/>
    <ds:schemaRef ds:uri="http://purl.org/dc/terms/"/>
    <ds:schemaRef ds:uri="http://schemas.microsoft.com/office/infopath/2007/PartnerControls"/>
    <ds:schemaRef ds:uri="3dedd1c9-81b1-4977-bf18-fa60e02fd60e"/>
    <ds:schemaRef ds:uri="http://www.w3.org/XML/1998/namespace"/>
    <ds:schemaRef ds:uri="http://schemas.openxmlformats.org/package/2006/metadata/core-properties"/>
    <ds:schemaRef ds:uri="bbca69eb-e47b-4637-a77e-d15a987c9e69"/>
  </ds:schemaRefs>
</ds:datastoreItem>
</file>

<file path=customXml/itemProps3.xml><?xml version="1.0" encoding="utf-8"?>
<ds:datastoreItem xmlns:ds="http://schemas.openxmlformats.org/officeDocument/2006/customXml" ds:itemID="{6D2C030E-E41D-4FAE-9183-15ADCE39662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bca69eb-e47b-4637-a77e-d15a987c9e69"/>
    <ds:schemaRef ds:uri="3dedd1c9-81b1-4977-bf18-fa60e02fd60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2192</TotalTime>
  <Words>981</Words>
  <Application>Microsoft Office PowerPoint</Application>
  <PresentationFormat>On-screen Show (16:9)</PresentationFormat>
  <Paragraphs>128</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Courier New</vt:lpstr>
      <vt:lpstr>Times New Roman</vt:lpstr>
      <vt:lpstr>Office Theme</vt:lpstr>
      <vt:lpstr>CJS –Op Snap</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Working in partnership, making communities safer west-midlands.police.uk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CJS SIM</dc:title>
  <dc:creator>Tanya Johnson</dc:creator>
  <cp:lastModifiedBy>Tanya Johnson</cp:lastModifiedBy>
  <cp:revision>258</cp:revision>
  <dcterms:created xsi:type="dcterms:W3CDTF">2025-01-30T13:02:13Z</dcterms:created>
  <dcterms:modified xsi:type="dcterms:W3CDTF">2025-09-16T12:04:29Z</dcterms:modified>
</cp:coreProperties>
</file>