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9_D7A3EE74.xml" ContentType="application/vnd.ms-powerpoint.comments+xml"/>
  <Override PartName="/ppt/comments/modernComment_10E_E4F511A4.xml" ContentType="application/vnd.ms-powerpoint.comments+xml"/>
  <Override PartName="/ppt/comments/modernComment_10F_85C1E9AB.xml" ContentType="application/vnd.ms-powerpoint.comments+xml"/>
  <Override PartName="/ppt/comments/modernComment_111_98A67C70.xml" ContentType="application/vnd.ms-powerpoint.comments+xml"/>
  <Override PartName="/ppt/comments/modernComment_115_E866F3F5.xml" ContentType="application/vnd.ms-powerpoint.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8"/>
  </p:notesMasterIdLst>
  <p:handoutMasterIdLst>
    <p:handoutMasterId r:id="rId39"/>
  </p:handoutMasterIdLst>
  <p:sldIdLst>
    <p:sldId id="272" r:id="rId7"/>
    <p:sldId id="281" r:id="rId8"/>
    <p:sldId id="288" r:id="rId9"/>
    <p:sldId id="289" r:id="rId10"/>
    <p:sldId id="1100" r:id="rId11"/>
    <p:sldId id="1101" r:id="rId12"/>
    <p:sldId id="269" r:id="rId13"/>
    <p:sldId id="280" r:id="rId14"/>
    <p:sldId id="1103" r:id="rId15"/>
    <p:sldId id="1102" r:id="rId16"/>
    <p:sldId id="1105" r:id="rId17"/>
    <p:sldId id="1106" r:id="rId18"/>
    <p:sldId id="1107" r:id="rId19"/>
    <p:sldId id="1108" r:id="rId20"/>
    <p:sldId id="1109" r:id="rId21"/>
    <p:sldId id="1110" r:id="rId22"/>
    <p:sldId id="265" r:id="rId23"/>
    <p:sldId id="270" r:id="rId24"/>
    <p:sldId id="271" r:id="rId25"/>
    <p:sldId id="282" r:id="rId26"/>
    <p:sldId id="273" r:id="rId27"/>
    <p:sldId id="274" r:id="rId28"/>
    <p:sldId id="284" r:id="rId29"/>
    <p:sldId id="285" r:id="rId30"/>
    <p:sldId id="275" r:id="rId31"/>
    <p:sldId id="286" r:id="rId32"/>
    <p:sldId id="287" r:id="rId33"/>
    <p:sldId id="277" r:id="rId34"/>
    <p:sldId id="1104" r:id="rId35"/>
    <p:sldId id="257" r:id="rId36"/>
    <p:sldId id="25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88" autoAdjust="0"/>
  </p:normalViewPr>
  <p:slideViewPr>
    <p:cSldViewPr snapToGrid="0" snapToObjects="1">
      <p:cViewPr varScale="1">
        <p:scale>
          <a:sx n="58" d="100"/>
          <a:sy n="58" d="100"/>
        </p:scale>
        <p:origin x="1448" y="4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omments/modernComment_109_D7A3EE74.xml><?xml version="1.0" encoding="utf-8"?>
<p188:cmLst xmlns:a="http://schemas.openxmlformats.org/drawingml/2006/main" xmlns:r="http://schemas.openxmlformats.org/officeDocument/2006/relationships" xmlns:p188="http://schemas.microsoft.com/office/powerpoint/2018/8/main">
  <p188:cm id="{CF90E1F8-B190-479D-A219-0E6256403EDE}" authorId="{D2526320-4F59-21AB-757F-EB1E534DE9EE}" created="2025-06-17T10:10:55.386">
    <ac:deMkLst xmlns:ac="http://schemas.microsoft.com/office/drawing/2013/main/command">
      <pc:docMk xmlns:pc="http://schemas.microsoft.com/office/powerpoint/2013/main/command"/>
      <pc:sldMk xmlns:pc="http://schemas.microsoft.com/office/powerpoint/2013/main/command" cId="3617844852" sldId="265"/>
      <ac:spMk id="6" creationId="{93C6F4FF-6BEA-4339-94DF-453E1AD3316B}"/>
    </ac:deMkLst>
    <p188:txBody>
      <a:bodyPr/>
      <a:lstStyle/>
      <a:p>
        <a:r>
          <a:rPr lang="en-GB"/>
          <a:t>@edward hunter - added our names / team</a:t>
        </a:r>
      </a:p>
    </p188:txBody>
    <p188:extLst>
      <p:ext xmlns:p="http://schemas.openxmlformats.org/presentationml/2006/main" uri="{57CB4572-C831-44C2-8A1C-0ADB6CCDFE69}">
        <p223:reactions xmlns:p223="http://schemas.microsoft.com/office/powerpoint/2022/03/main">
          <p223:rxn type="👍">
            <p223:instance time="2025-06-17T11:16:20.775" authorId="{0BA587C8-0A87-E5A3-87C7-7095CE46F55A}"/>
          </p223:rxn>
        </p223:reactions>
      </p:ext>
    </p188:extLst>
  </p188:cm>
</p188:cmLst>
</file>

<file path=ppt/comments/modernComment_10E_E4F511A4.xml><?xml version="1.0" encoding="utf-8"?>
<p188:cmLst xmlns:a="http://schemas.openxmlformats.org/drawingml/2006/main" xmlns:r="http://schemas.openxmlformats.org/officeDocument/2006/relationships" xmlns:p188="http://schemas.microsoft.com/office/powerpoint/2018/8/main">
  <p188:cm id="{90AF1E1A-688E-4648-A77E-03F50817341E}" authorId="{D2526320-4F59-21AB-757F-EB1E534DE9EE}" created="2025-06-17T10:10:19.901">
    <ac:deMkLst xmlns:ac="http://schemas.microsoft.com/office/drawing/2013/main/command">
      <pc:docMk xmlns:pc="http://schemas.microsoft.com/office/powerpoint/2013/main/command"/>
      <pc:sldMk xmlns:pc="http://schemas.microsoft.com/office/powerpoint/2013/main/command" cId="3841266084" sldId="270"/>
      <ac:spMk id="2" creationId="{00000000-0000-0000-0000-000000000000}"/>
    </ac:deMkLst>
    <p188:txBody>
      <a:bodyPr/>
      <a:lstStyle/>
      <a:p>
        <a:r>
          <a:rPr lang="en-GB"/>
          <a:t>@edward hunter  could we say Police and Crime Delivery Plan and ASB actions (rather than conclusion)?</a:t>
        </a:r>
      </a:p>
    </p188:txBody>
  </p188:cm>
</p188:cmLst>
</file>

<file path=ppt/comments/modernComment_10F_85C1E9AB.xml><?xml version="1.0" encoding="utf-8"?>
<p188:cmLst xmlns:a="http://schemas.openxmlformats.org/drawingml/2006/main" xmlns:r="http://schemas.openxmlformats.org/officeDocument/2006/relationships" xmlns:p188="http://schemas.microsoft.com/office/powerpoint/2018/8/main">
  <p188:cm id="{15BDEF7E-40D8-4F9B-B534-A00C8A31397C}" authorId="{D2526320-4F59-21AB-757F-EB1E534DE9EE}" created="2025-06-17T10:12:11.217">
    <ac:deMkLst xmlns:ac="http://schemas.microsoft.com/office/drawing/2013/main/command">
      <pc:docMk xmlns:pc="http://schemas.microsoft.com/office/powerpoint/2013/main/command"/>
      <pc:sldMk xmlns:pc="http://schemas.microsoft.com/office/powerpoint/2013/main/command" cId="2244077995" sldId="271"/>
      <ac:spMk id="2" creationId="{00000000-0000-0000-0000-000000000000}"/>
    </ac:deMkLst>
    <p188:txBody>
      <a:bodyPr/>
      <a:lstStyle/>
      <a:p>
        <a:r>
          <a:rPr lang="en-GB"/>
          <a:t>Would be good to clarify Colin is 'acting ASB Lead WMP </a:t>
        </a:r>
      </a:p>
    </p188:txBody>
  </p188:cm>
  <p188:cm id="{3E747119-73C7-467D-8907-FADE7DA67F78}" authorId="{D2526320-4F59-21AB-757F-EB1E534DE9EE}" created="2025-06-17T10:12:40.265">
    <ac:deMkLst xmlns:ac="http://schemas.microsoft.com/office/drawing/2013/main/command">
      <pc:docMk xmlns:pc="http://schemas.microsoft.com/office/powerpoint/2013/main/command"/>
      <pc:sldMk xmlns:pc="http://schemas.microsoft.com/office/powerpoint/2013/main/command" cId="2244077995" sldId="271"/>
      <ac:spMk id="2" creationId="{00000000-0000-0000-0000-000000000000}"/>
    </ac:deMkLst>
    <p188:txBody>
      <a:bodyPr/>
      <a:lstStyle/>
      <a:p>
        <a:r>
          <a:rPr lang="en-GB"/>
          <a:t>replaced by CI Dave Amos</a:t>
        </a:r>
      </a:p>
    </p188:txBody>
  </p188:cm>
  <p188:cm id="{5C6B608A-95D9-4C5F-B610-A921803EE3ED}" authorId="{D2526320-4F59-21AB-757F-EB1E534DE9EE}" created="2025-06-17T10:13:17.313">
    <ac:deMkLst xmlns:ac="http://schemas.microsoft.com/office/drawing/2013/main/command">
      <pc:docMk xmlns:pc="http://schemas.microsoft.com/office/powerpoint/2013/main/command"/>
      <pc:sldMk xmlns:pc="http://schemas.microsoft.com/office/powerpoint/2013/main/command" cId="2244077995" sldId="271"/>
      <ac:spMk id="2" creationId="{00000000-0000-0000-0000-000000000000}"/>
    </ac:deMkLst>
    <p188:txBody>
      <a:bodyPr/>
      <a:lstStyle/>
      <a:p>
        <a:r>
          <a:rPr lang="en-GB"/>
          <a:t>could say 'align with' instead?</a:t>
        </a:r>
      </a:p>
    </p188:txBody>
  </p188:cm>
  <p188:cm id="{6B92A582-555D-42AE-80D3-ED05FD4D85C3}" authorId="{D2526320-4F59-21AB-757F-EB1E534DE9EE}" created="2025-06-17T10:14:17.691">
    <ac:deMkLst xmlns:ac="http://schemas.microsoft.com/office/drawing/2013/main/command">
      <pc:docMk xmlns:pc="http://schemas.microsoft.com/office/powerpoint/2013/main/command"/>
      <pc:sldMk xmlns:pc="http://schemas.microsoft.com/office/powerpoint/2013/main/command" cId="2244077995" sldId="271"/>
      <ac:spMk id="3" creationId="{00000000-0000-0000-0000-000000000000}"/>
    </ac:deMkLst>
    <p188:txBody>
      <a:bodyPr/>
      <a:lstStyle/>
      <a:p>
        <a:r>
          <a:rPr lang="en-GB"/>
          <a:t>Possibly add this to the 'ASB' title? (or similar)</a:t>
        </a:r>
      </a:p>
    </p188:txBody>
    <p188:extLst>
      <p:ext xmlns:p="http://schemas.openxmlformats.org/presentationml/2006/main" uri="{57CB4572-C831-44C2-8A1C-0ADB6CCDFE69}">
        <p223:reactions xmlns:p223="http://schemas.microsoft.com/office/powerpoint/2022/03/main">
          <p223:rxn type="👍">
            <p223:instance time="2025-06-17T11:17:21.246" authorId="{0BA587C8-0A87-E5A3-87C7-7095CE46F55A}"/>
          </p223:rxn>
        </p223:reactions>
      </p:ext>
    </p188:extLst>
  </p188:cm>
</p188:cmLst>
</file>

<file path=ppt/comments/modernComment_111_98A67C70.xml><?xml version="1.0" encoding="utf-8"?>
<p188:cmLst xmlns:a="http://schemas.openxmlformats.org/drawingml/2006/main" xmlns:r="http://schemas.openxmlformats.org/officeDocument/2006/relationships" xmlns:p188="http://schemas.microsoft.com/office/powerpoint/2018/8/main">
  <p188:cm id="{05CDF6D6-52D4-4584-B226-61BE4F62E8F9}" authorId="{D2526320-4F59-21AB-757F-EB1E534DE9EE}" created="2025-06-17T10:17:30.073">
    <ac:deMkLst xmlns:ac="http://schemas.microsoft.com/office/drawing/2013/main/command">
      <pc:docMk xmlns:pc="http://schemas.microsoft.com/office/powerpoint/2013/main/command"/>
      <pc:sldMk xmlns:pc="http://schemas.microsoft.com/office/powerpoint/2013/main/command" cId="2561047664" sldId="273"/>
      <ac:spMk id="3" creationId="{00000000-0000-0000-0000-000000000000}"/>
    </ac:deMkLst>
    <p188:txBody>
      <a:bodyPr/>
      <a:lstStyle/>
      <a:p>
        <a:r>
          <a:rPr lang="en-GB"/>
          <a:t>think good to add more to the title to clarify the point / focus of the actions detailed on this slide... 'empowering victims' could work as sub-title (or similar?)</a:t>
        </a:r>
      </a:p>
    </p188:txBody>
    <p188:extLst>
      <p:ext xmlns:p="http://schemas.openxmlformats.org/presentationml/2006/main" uri="{57CB4572-C831-44C2-8A1C-0ADB6CCDFE69}">
        <p223:reactions xmlns:p223="http://schemas.microsoft.com/office/powerpoint/2022/03/main">
          <p223:rxn type="👍">
            <p223:instance time="2025-06-17T11:18:31.811" authorId="{0BA587C8-0A87-E5A3-87C7-7095CE46F55A}"/>
          </p223:rxn>
        </p223:reactions>
      </p:ext>
    </p188:extLst>
  </p188:cm>
</p188:cmLst>
</file>

<file path=ppt/comments/modernComment_115_E866F3F5.xml><?xml version="1.0" encoding="utf-8"?>
<p188:cmLst xmlns:a="http://schemas.openxmlformats.org/drawingml/2006/main" xmlns:r="http://schemas.openxmlformats.org/officeDocument/2006/relationships" xmlns:p188="http://schemas.microsoft.com/office/powerpoint/2018/8/main">
  <p188:cm id="{983E5920-203F-46A2-BEE2-2BADC0109DFE}" authorId="{D2526320-4F59-21AB-757F-EB1E534DE9EE}" created="2025-06-17T10:19:09.076">
    <ac:deMkLst xmlns:ac="http://schemas.microsoft.com/office/drawing/2013/main/command">
      <pc:docMk xmlns:pc="http://schemas.microsoft.com/office/powerpoint/2013/main/command"/>
      <pc:sldMk xmlns:pc="http://schemas.microsoft.com/office/powerpoint/2013/main/command" cId="3899061237" sldId="277"/>
      <ac:spMk id="2" creationId="{00000000-0000-0000-0000-000000000000}"/>
    </ac:deMkLst>
    <p188:txBody>
      <a:bodyPr/>
      <a:lstStyle/>
      <a:p>
        <a:r>
          <a:rPr lang="en-GB"/>
          <a:t>to clarify re ASB</a:t>
        </a:r>
      </a:p>
    </p188:txBody>
    <p188:extLst>
      <p:ext xmlns:p="http://schemas.openxmlformats.org/presentationml/2006/main" uri="{57CB4572-C831-44C2-8A1C-0ADB6CCDFE69}">
        <p223:reactions xmlns:p223="http://schemas.microsoft.com/office/powerpoint/2022/03/main">
          <p223:rxn type="👍">
            <p223:instance time="2025-06-17T11:19:32.750" authorId="{0BA587C8-0A87-E5A3-87C7-7095CE46F55A}"/>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A7B11-3ABC-4FD8-8176-2B008F4F9928}" type="doc">
      <dgm:prSet loTypeId="urn:microsoft.com/office/officeart/2005/8/layout/chevron1" loCatId="process" qsTypeId="urn:microsoft.com/office/officeart/2005/8/quickstyle/simple1" qsCatId="simple" csTypeId="urn:microsoft.com/office/officeart/2005/8/colors/accent5_3" csCatId="accent5" phldr="1"/>
      <dgm:spPr/>
    </dgm:pt>
    <dgm:pt modelId="{0836FEEB-9526-4CE8-8E30-27D29D681C1A}">
      <dgm:prSet phldrT="[Text]"/>
      <dgm:spPr>
        <a:noFill/>
        <a:ln>
          <a:solidFill>
            <a:srgbClr val="A7DDFF"/>
          </a:solidFill>
        </a:ln>
      </dgm:spPr>
      <dgm:t>
        <a:bodyPr/>
        <a:lstStyle/>
        <a:p>
          <a:r>
            <a:rPr lang="en-GB" b="1" dirty="0">
              <a:effectLst>
                <a:outerShdw blurRad="38100" dist="38100" dir="2700000" algn="tl">
                  <a:srgbClr val="000000">
                    <a:alpha val="43137"/>
                  </a:srgbClr>
                </a:outerShdw>
              </a:effectLst>
            </a:rPr>
            <a:t>Strong Partnerships </a:t>
          </a:r>
        </a:p>
      </dgm:t>
    </dgm:pt>
    <dgm:pt modelId="{78A177DC-78DE-496B-848D-6B100FB6D642}" type="parTrans" cxnId="{5D8C0C74-BB98-4F9E-AE1A-C2C369093E48}">
      <dgm:prSet/>
      <dgm:spPr/>
      <dgm:t>
        <a:bodyPr/>
        <a:lstStyle/>
        <a:p>
          <a:endParaRPr lang="en-GB"/>
        </a:p>
      </dgm:t>
    </dgm:pt>
    <dgm:pt modelId="{0BC612F1-1A42-44B1-954C-2A23A959F563}" type="sibTrans" cxnId="{5D8C0C74-BB98-4F9E-AE1A-C2C369093E48}">
      <dgm:prSet/>
      <dgm:spPr/>
      <dgm:t>
        <a:bodyPr/>
        <a:lstStyle/>
        <a:p>
          <a:endParaRPr lang="en-GB"/>
        </a:p>
      </dgm:t>
    </dgm:pt>
    <dgm:pt modelId="{1ECADCB1-1621-4142-9F10-EE3B1A760632}">
      <dgm:prSet phldrT="[Text]"/>
      <dgm:spPr>
        <a:noFill/>
        <a:ln>
          <a:solidFill>
            <a:srgbClr val="A7DDFF"/>
          </a:solidFill>
        </a:ln>
      </dgm:spPr>
      <dgm:t>
        <a:bodyPr/>
        <a:lstStyle/>
        <a:p>
          <a:r>
            <a:rPr lang="en-GB" b="1" dirty="0">
              <a:effectLst>
                <a:outerShdw blurRad="38100" dist="38100" dir="2700000" algn="tl">
                  <a:srgbClr val="000000">
                    <a:alpha val="43137"/>
                  </a:srgbClr>
                </a:outerShdw>
              </a:effectLst>
            </a:rPr>
            <a:t>Holistic, Trauma Responsive Intervention</a:t>
          </a:r>
        </a:p>
      </dgm:t>
    </dgm:pt>
    <dgm:pt modelId="{1E519268-44C2-4545-B0AC-83334DA36CBB}" type="parTrans" cxnId="{6B957E75-5B67-45FF-8007-90F2EC467434}">
      <dgm:prSet/>
      <dgm:spPr/>
      <dgm:t>
        <a:bodyPr/>
        <a:lstStyle/>
        <a:p>
          <a:endParaRPr lang="en-GB"/>
        </a:p>
      </dgm:t>
    </dgm:pt>
    <dgm:pt modelId="{578EC0D7-11B6-44B7-A762-6937DDBCAAEF}" type="sibTrans" cxnId="{6B957E75-5B67-45FF-8007-90F2EC467434}">
      <dgm:prSet/>
      <dgm:spPr/>
      <dgm:t>
        <a:bodyPr/>
        <a:lstStyle/>
        <a:p>
          <a:endParaRPr lang="en-GB"/>
        </a:p>
      </dgm:t>
    </dgm:pt>
    <dgm:pt modelId="{661BD368-3CE9-478F-9967-8DEF6EE0B939}">
      <dgm:prSet phldrT="[Text]"/>
      <dgm:spPr>
        <a:noFill/>
        <a:ln>
          <a:solidFill>
            <a:srgbClr val="A7DDFF"/>
          </a:solidFill>
        </a:ln>
      </dgm:spPr>
      <dgm:t>
        <a:bodyPr/>
        <a:lstStyle/>
        <a:p>
          <a:r>
            <a:rPr lang="en-GB" b="1" dirty="0">
              <a:effectLst>
                <a:outerShdw blurRad="38100" dist="38100" dir="2700000" algn="tl">
                  <a:srgbClr val="000000">
                    <a:alpha val="43137"/>
                  </a:srgbClr>
                </a:outerShdw>
              </a:effectLst>
            </a:rPr>
            <a:t>Reducing Reoffending, Improving Lives</a:t>
          </a:r>
        </a:p>
      </dgm:t>
    </dgm:pt>
    <dgm:pt modelId="{E660B6FD-F120-4304-A1CB-6BF1C3A171CC}" type="parTrans" cxnId="{1A87646D-E4D0-4479-8780-FFC1CFE46716}">
      <dgm:prSet/>
      <dgm:spPr/>
      <dgm:t>
        <a:bodyPr/>
        <a:lstStyle/>
        <a:p>
          <a:endParaRPr lang="en-GB"/>
        </a:p>
      </dgm:t>
    </dgm:pt>
    <dgm:pt modelId="{1EEE984A-E945-439A-A04E-2FDCED4C3470}" type="sibTrans" cxnId="{1A87646D-E4D0-4479-8780-FFC1CFE46716}">
      <dgm:prSet/>
      <dgm:spPr/>
      <dgm:t>
        <a:bodyPr/>
        <a:lstStyle/>
        <a:p>
          <a:endParaRPr lang="en-GB"/>
        </a:p>
      </dgm:t>
    </dgm:pt>
    <dgm:pt modelId="{35B07720-DDC4-4AC0-93D1-36DD978D8D11}" type="pres">
      <dgm:prSet presAssocID="{EBAA7B11-3ABC-4FD8-8176-2B008F4F9928}" presName="Name0" presStyleCnt="0">
        <dgm:presLayoutVars>
          <dgm:dir/>
          <dgm:animLvl val="lvl"/>
          <dgm:resizeHandles val="exact"/>
        </dgm:presLayoutVars>
      </dgm:prSet>
      <dgm:spPr/>
    </dgm:pt>
    <dgm:pt modelId="{F0A8F2B3-54D3-4D60-8A09-C3A5D2A19114}" type="pres">
      <dgm:prSet presAssocID="{0836FEEB-9526-4CE8-8E30-27D29D681C1A}" presName="parTxOnly" presStyleLbl="node1" presStyleIdx="0" presStyleCnt="3" custLinFactX="-4524" custLinFactY="40373" custLinFactNeighborX="-100000" custLinFactNeighborY="100000">
        <dgm:presLayoutVars>
          <dgm:chMax val="0"/>
          <dgm:chPref val="0"/>
          <dgm:bulletEnabled val="1"/>
        </dgm:presLayoutVars>
      </dgm:prSet>
      <dgm:spPr/>
    </dgm:pt>
    <dgm:pt modelId="{1DAFFC14-6FCE-4204-AA13-91152EDC4996}" type="pres">
      <dgm:prSet presAssocID="{0BC612F1-1A42-44B1-954C-2A23A959F563}" presName="parTxOnlySpace" presStyleCnt="0"/>
      <dgm:spPr/>
    </dgm:pt>
    <dgm:pt modelId="{089C3E14-4B3B-4F99-B229-2D64A4FAD1BF}" type="pres">
      <dgm:prSet presAssocID="{1ECADCB1-1621-4142-9F10-EE3B1A760632}" presName="parTxOnly" presStyleLbl="node1" presStyleIdx="1" presStyleCnt="3" custLinFactNeighborX="6286" custLinFactNeighborY="99126">
        <dgm:presLayoutVars>
          <dgm:chMax val="0"/>
          <dgm:chPref val="0"/>
          <dgm:bulletEnabled val="1"/>
        </dgm:presLayoutVars>
      </dgm:prSet>
      <dgm:spPr/>
    </dgm:pt>
    <dgm:pt modelId="{CE39C88C-5B0B-4D79-B5B9-1EB812D8D27E}" type="pres">
      <dgm:prSet presAssocID="{578EC0D7-11B6-44B7-A762-6937DDBCAAEF}" presName="parTxOnlySpace" presStyleCnt="0"/>
      <dgm:spPr/>
    </dgm:pt>
    <dgm:pt modelId="{4461A6CA-CB76-4013-8970-9A609A865EFD}" type="pres">
      <dgm:prSet presAssocID="{661BD368-3CE9-478F-9967-8DEF6EE0B939}" presName="parTxOnly" presStyleLbl="node1" presStyleIdx="2" presStyleCnt="3" custLinFactX="22416" custLinFactY="100000" custLinFactNeighborX="100000" custLinFactNeighborY="100290">
        <dgm:presLayoutVars>
          <dgm:chMax val="0"/>
          <dgm:chPref val="0"/>
          <dgm:bulletEnabled val="1"/>
        </dgm:presLayoutVars>
      </dgm:prSet>
      <dgm:spPr/>
    </dgm:pt>
  </dgm:ptLst>
  <dgm:cxnLst>
    <dgm:cxn modelId="{1A87646D-E4D0-4479-8780-FFC1CFE46716}" srcId="{EBAA7B11-3ABC-4FD8-8176-2B008F4F9928}" destId="{661BD368-3CE9-478F-9967-8DEF6EE0B939}" srcOrd="2" destOrd="0" parTransId="{E660B6FD-F120-4304-A1CB-6BF1C3A171CC}" sibTransId="{1EEE984A-E945-439A-A04E-2FDCED4C3470}"/>
    <dgm:cxn modelId="{D7871B73-BD10-40D8-9775-B6658B149889}" type="presOf" srcId="{EBAA7B11-3ABC-4FD8-8176-2B008F4F9928}" destId="{35B07720-DDC4-4AC0-93D1-36DD978D8D11}" srcOrd="0" destOrd="0" presId="urn:microsoft.com/office/officeart/2005/8/layout/chevron1"/>
    <dgm:cxn modelId="{5D8C0C74-BB98-4F9E-AE1A-C2C369093E48}" srcId="{EBAA7B11-3ABC-4FD8-8176-2B008F4F9928}" destId="{0836FEEB-9526-4CE8-8E30-27D29D681C1A}" srcOrd="0" destOrd="0" parTransId="{78A177DC-78DE-496B-848D-6B100FB6D642}" sibTransId="{0BC612F1-1A42-44B1-954C-2A23A959F563}"/>
    <dgm:cxn modelId="{6B957E75-5B67-45FF-8007-90F2EC467434}" srcId="{EBAA7B11-3ABC-4FD8-8176-2B008F4F9928}" destId="{1ECADCB1-1621-4142-9F10-EE3B1A760632}" srcOrd="1" destOrd="0" parTransId="{1E519268-44C2-4545-B0AC-83334DA36CBB}" sibTransId="{578EC0D7-11B6-44B7-A762-6937DDBCAAEF}"/>
    <dgm:cxn modelId="{DD0CAF94-E412-409C-ADDF-A2FEC91CBA50}" type="presOf" srcId="{661BD368-3CE9-478F-9967-8DEF6EE0B939}" destId="{4461A6CA-CB76-4013-8970-9A609A865EFD}" srcOrd="0" destOrd="0" presId="urn:microsoft.com/office/officeart/2005/8/layout/chevron1"/>
    <dgm:cxn modelId="{E209ABC3-2481-4EBA-A33E-E56AE2FE494B}" type="presOf" srcId="{0836FEEB-9526-4CE8-8E30-27D29D681C1A}" destId="{F0A8F2B3-54D3-4D60-8A09-C3A5D2A19114}" srcOrd="0" destOrd="0" presId="urn:microsoft.com/office/officeart/2005/8/layout/chevron1"/>
    <dgm:cxn modelId="{9546C1DD-9883-48F4-A1B7-3AF3BD8AC3B8}" type="presOf" srcId="{1ECADCB1-1621-4142-9F10-EE3B1A760632}" destId="{089C3E14-4B3B-4F99-B229-2D64A4FAD1BF}" srcOrd="0" destOrd="0" presId="urn:microsoft.com/office/officeart/2005/8/layout/chevron1"/>
    <dgm:cxn modelId="{6213557A-3A87-42CF-BA7B-CD0CF4C6B198}" type="presParOf" srcId="{35B07720-DDC4-4AC0-93D1-36DD978D8D11}" destId="{F0A8F2B3-54D3-4D60-8A09-C3A5D2A19114}" srcOrd="0" destOrd="0" presId="urn:microsoft.com/office/officeart/2005/8/layout/chevron1"/>
    <dgm:cxn modelId="{465B4F68-B250-47F4-9F6E-5A6B3021C01A}" type="presParOf" srcId="{35B07720-DDC4-4AC0-93D1-36DD978D8D11}" destId="{1DAFFC14-6FCE-4204-AA13-91152EDC4996}" srcOrd="1" destOrd="0" presId="urn:microsoft.com/office/officeart/2005/8/layout/chevron1"/>
    <dgm:cxn modelId="{5809E075-22FB-428A-B9B4-EA5D3B24AD90}" type="presParOf" srcId="{35B07720-DDC4-4AC0-93D1-36DD978D8D11}" destId="{089C3E14-4B3B-4F99-B229-2D64A4FAD1BF}" srcOrd="2" destOrd="0" presId="urn:microsoft.com/office/officeart/2005/8/layout/chevron1"/>
    <dgm:cxn modelId="{0B0BB3A5-08F0-45FC-8792-BFBD20EDFF3F}" type="presParOf" srcId="{35B07720-DDC4-4AC0-93D1-36DD978D8D11}" destId="{CE39C88C-5B0B-4D79-B5B9-1EB812D8D27E}" srcOrd="3" destOrd="0" presId="urn:microsoft.com/office/officeart/2005/8/layout/chevron1"/>
    <dgm:cxn modelId="{957ACABA-03E2-410C-AE41-5D45D907E1B8}" type="presParOf" srcId="{35B07720-DDC4-4AC0-93D1-36DD978D8D11}" destId="{4461A6CA-CB76-4013-8970-9A609A865EFD}"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FEB1B-F686-4685-92FC-B532B6481FE1}"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B12D5B8-7A51-44EF-99FD-EB0641902656}">
      <dgm:prSet phldrT="[Text]"/>
      <dgm:spPr/>
      <dgm:t>
        <a:bodyPr/>
        <a:lstStyle/>
        <a:p>
          <a:r>
            <a:rPr lang="en-GB" dirty="0"/>
            <a:t>Criminal justice bodies collect specified metrics and victims feedback and conduct reviews of their own processes.</a:t>
          </a:r>
        </a:p>
      </dgm:t>
    </dgm:pt>
    <dgm:pt modelId="{A8B278DE-CFBC-4625-A464-EE899CF806A4}" type="parTrans" cxnId="{1DD58A6A-9806-4245-AA5B-6D28B3630602}">
      <dgm:prSet/>
      <dgm:spPr/>
      <dgm:t>
        <a:bodyPr/>
        <a:lstStyle/>
        <a:p>
          <a:endParaRPr lang="en-GB"/>
        </a:p>
      </dgm:t>
    </dgm:pt>
    <dgm:pt modelId="{030FAB8C-BB21-42DB-AA54-A7161E809768}" type="sibTrans" cxnId="{1DD58A6A-9806-4245-AA5B-6D28B3630602}">
      <dgm:prSet/>
      <dgm:spPr/>
      <dgm:t>
        <a:bodyPr/>
        <a:lstStyle/>
        <a:p>
          <a:endParaRPr lang="en-GB"/>
        </a:p>
      </dgm:t>
    </dgm:pt>
    <dgm:pt modelId="{2FE56652-AB93-411F-A3EB-54DFE1BEA1A9}">
      <dgm:prSet phldrT="[Text]"/>
      <dgm:spPr/>
      <dgm:t>
        <a:bodyPr/>
        <a:lstStyle/>
        <a:p>
          <a:r>
            <a:rPr lang="en-GB" dirty="0"/>
            <a:t>The compliance information is sent to PCCs to be collated and analysed for discussion at the local level via LCJBs</a:t>
          </a:r>
        </a:p>
      </dgm:t>
    </dgm:pt>
    <dgm:pt modelId="{85D0A0FF-BC2B-41E2-B724-E1C908B08E5C}" type="parTrans" cxnId="{19FD8C3C-92BB-4A8A-8E8C-E388A1B8C9A9}">
      <dgm:prSet/>
      <dgm:spPr/>
      <dgm:t>
        <a:bodyPr/>
        <a:lstStyle/>
        <a:p>
          <a:endParaRPr lang="en-GB"/>
        </a:p>
      </dgm:t>
    </dgm:pt>
    <dgm:pt modelId="{71A9098D-D301-4CF0-8105-6D17349537F8}" type="sibTrans" cxnId="{19FD8C3C-92BB-4A8A-8E8C-E388A1B8C9A9}">
      <dgm:prSet/>
      <dgm:spPr/>
      <dgm:t>
        <a:bodyPr/>
        <a:lstStyle/>
        <a:p>
          <a:endParaRPr lang="en-GB"/>
        </a:p>
      </dgm:t>
    </dgm:pt>
    <dgm:pt modelId="{C2C6E8D6-E11B-4CC9-B20C-1578E81B8F74}">
      <dgm:prSet phldrT="[Text]"/>
      <dgm:spPr/>
      <dgm:t>
        <a:bodyPr/>
        <a:lstStyle/>
        <a:p>
          <a:r>
            <a:rPr lang="en-GB" dirty="0"/>
            <a:t>PCCs will report specified information from these local discussions up to the </a:t>
          </a:r>
          <a:r>
            <a:rPr lang="en-GB" dirty="0" err="1"/>
            <a:t>MoJ</a:t>
          </a:r>
          <a:r>
            <a:rPr lang="en-GB" dirty="0"/>
            <a:t> where the data is processed for publication and sent to the national oversight boards.</a:t>
          </a:r>
        </a:p>
      </dgm:t>
    </dgm:pt>
    <dgm:pt modelId="{E05195B0-E5B7-480B-B6BB-1AD3C924E8BC}" type="parTrans" cxnId="{897E31E5-00CD-470D-9BBB-C5DAC9B3CC73}">
      <dgm:prSet/>
      <dgm:spPr/>
      <dgm:t>
        <a:bodyPr/>
        <a:lstStyle/>
        <a:p>
          <a:endParaRPr lang="en-GB"/>
        </a:p>
      </dgm:t>
    </dgm:pt>
    <dgm:pt modelId="{FE061AB8-C4CF-42C9-89D7-24121B11E181}" type="sibTrans" cxnId="{897E31E5-00CD-470D-9BBB-C5DAC9B3CC73}">
      <dgm:prSet/>
      <dgm:spPr/>
      <dgm:t>
        <a:bodyPr/>
        <a:lstStyle/>
        <a:p>
          <a:endParaRPr lang="en-GB"/>
        </a:p>
      </dgm:t>
    </dgm:pt>
    <dgm:pt modelId="{82744919-B1C1-40DE-9515-C1A8C1F94C53}">
      <dgm:prSet/>
      <dgm:spPr/>
      <dgm:t>
        <a:bodyPr/>
        <a:lstStyle/>
        <a:p>
          <a:r>
            <a:rPr lang="en-GB" dirty="0"/>
            <a:t>Code compliance information is then discussed at a national level by the national governance boards</a:t>
          </a:r>
        </a:p>
      </dgm:t>
    </dgm:pt>
    <dgm:pt modelId="{D3FAC0AB-F087-496B-92D6-86743A4F8268}" type="parTrans" cxnId="{3CB4AAC3-36CD-4EA5-8FD1-20FB157C11E3}">
      <dgm:prSet/>
      <dgm:spPr/>
      <dgm:t>
        <a:bodyPr/>
        <a:lstStyle/>
        <a:p>
          <a:endParaRPr lang="en-GB"/>
        </a:p>
      </dgm:t>
    </dgm:pt>
    <dgm:pt modelId="{383194B8-7893-44FE-8DA1-51815EF3BA76}" type="sibTrans" cxnId="{3CB4AAC3-36CD-4EA5-8FD1-20FB157C11E3}">
      <dgm:prSet/>
      <dgm:spPr/>
      <dgm:t>
        <a:bodyPr/>
        <a:lstStyle/>
        <a:p>
          <a:endParaRPr lang="en-GB"/>
        </a:p>
      </dgm:t>
    </dgm:pt>
    <dgm:pt modelId="{D71B4E0C-8787-4159-89ED-90D4D0F89123}" type="pres">
      <dgm:prSet presAssocID="{F8EFEB1B-F686-4685-92FC-B532B6481FE1}" presName="Name0" presStyleCnt="0">
        <dgm:presLayoutVars>
          <dgm:dir/>
          <dgm:resizeHandles val="exact"/>
        </dgm:presLayoutVars>
      </dgm:prSet>
      <dgm:spPr/>
    </dgm:pt>
    <dgm:pt modelId="{0B3D3262-231B-4461-BA01-138BB17ADD72}" type="pres">
      <dgm:prSet presAssocID="{4B12D5B8-7A51-44EF-99FD-EB0641902656}" presName="composite" presStyleCnt="0"/>
      <dgm:spPr/>
    </dgm:pt>
    <dgm:pt modelId="{96B8AB3B-552F-414B-8263-BA11B6908216}" type="pres">
      <dgm:prSet presAssocID="{4B12D5B8-7A51-44EF-99FD-EB0641902656}" presName="bgChev" presStyleLbl="node1" presStyleIdx="0" presStyleCnt="4"/>
      <dgm:spPr/>
    </dgm:pt>
    <dgm:pt modelId="{62956611-8C31-444C-939D-9B4382184E04}" type="pres">
      <dgm:prSet presAssocID="{4B12D5B8-7A51-44EF-99FD-EB0641902656}" presName="txNode" presStyleLbl="fgAcc1" presStyleIdx="0" presStyleCnt="4" custLinFactNeighborY="1163">
        <dgm:presLayoutVars>
          <dgm:bulletEnabled val="1"/>
        </dgm:presLayoutVars>
      </dgm:prSet>
      <dgm:spPr/>
    </dgm:pt>
    <dgm:pt modelId="{7A16432D-AAB4-4BE2-83FB-B077ECE4C213}" type="pres">
      <dgm:prSet presAssocID="{030FAB8C-BB21-42DB-AA54-A7161E809768}" presName="compositeSpace" presStyleCnt="0"/>
      <dgm:spPr/>
    </dgm:pt>
    <dgm:pt modelId="{51A0ECCE-E5E6-4601-8296-068A6A355FFF}" type="pres">
      <dgm:prSet presAssocID="{2FE56652-AB93-411F-A3EB-54DFE1BEA1A9}" presName="composite" presStyleCnt="0"/>
      <dgm:spPr/>
    </dgm:pt>
    <dgm:pt modelId="{7A96933C-0F35-41C6-A340-0D3AAA42D8C7}" type="pres">
      <dgm:prSet presAssocID="{2FE56652-AB93-411F-A3EB-54DFE1BEA1A9}" presName="bgChev" presStyleLbl="node1" presStyleIdx="1" presStyleCnt="4"/>
      <dgm:spPr/>
    </dgm:pt>
    <dgm:pt modelId="{F27E1E32-F395-4E99-97EE-42D6988F2E60}" type="pres">
      <dgm:prSet presAssocID="{2FE56652-AB93-411F-A3EB-54DFE1BEA1A9}" presName="txNode" presStyleLbl="fgAcc1" presStyleIdx="1" presStyleCnt="4">
        <dgm:presLayoutVars>
          <dgm:bulletEnabled val="1"/>
        </dgm:presLayoutVars>
      </dgm:prSet>
      <dgm:spPr/>
    </dgm:pt>
    <dgm:pt modelId="{24E7C654-A72B-4B80-B931-E68592DED418}" type="pres">
      <dgm:prSet presAssocID="{71A9098D-D301-4CF0-8105-6D17349537F8}" presName="compositeSpace" presStyleCnt="0"/>
      <dgm:spPr/>
    </dgm:pt>
    <dgm:pt modelId="{19C51DC4-6741-4CEE-8EF2-708763861167}" type="pres">
      <dgm:prSet presAssocID="{C2C6E8D6-E11B-4CC9-B20C-1578E81B8F74}" presName="composite" presStyleCnt="0"/>
      <dgm:spPr/>
    </dgm:pt>
    <dgm:pt modelId="{7B483665-CECD-4117-9E54-BEF34FC7A02A}" type="pres">
      <dgm:prSet presAssocID="{C2C6E8D6-E11B-4CC9-B20C-1578E81B8F74}" presName="bgChev" presStyleLbl="node1" presStyleIdx="2" presStyleCnt="4"/>
      <dgm:spPr/>
    </dgm:pt>
    <dgm:pt modelId="{8974F934-8953-43AD-9A1A-3168237465D9}" type="pres">
      <dgm:prSet presAssocID="{C2C6E8D6-E11B-4CC9-B20C-1578E81B8F74}" presName="txNode" presStyleLbl="fgAcc1" presStyleIdx="2" presStyleCnt="4">
        <dgm:presLayoutVars>
          <dgm:bulletEnabled val="1"/>
        </dgm:presLayoutVars>
      </dgm:prSet>
      <dgm:spPr/>
    </dgm:pt>
    <dgm:pt modelId="{2DB17218-D4AA-4447-B0B6-8F60629CF59F}" type="pres">
      <dgm:prSet presAssocID="{FE061AB8-C4CF-42C9-89D7-24121B11E181}" presName="compositeSpace" presStyleCnt="0"/>
      <dgm:spPr/>
    </dgm:pt>
    <dgm:pt modelId="{D40EB5DB-B314-4513-BEC6-0FAB4F491C63}" type="pres">
      <dgm:prSet presAssocID="{82744919-B1C1-40DE-9515-C1A8C1F94C53}" presName="composite" presStyleCnt="0"/>
      <dgm:spPr/>
    </dgm:pt>
    <dgm:pt modelId="{8C13E9F2-1D45-4AF4-A833-36E22FC1CA5B}" type="pres">
      <dgm:prSet presAssocID="{82744919-B1C1-40DE-9515-C1A8C1F94C53}" presName="bgChev" presStyleLbl="node1" presStyleIdx="3" presStyleCnt="4"/>
      <dgm:spPr/>
    </dgm:pt>
    <dgm:pt modelId="{A7DC6C59-BE0F-4721-90C0-C651BAC940B5}" type="pres">
      <dgm:prSet presAssocID="{82744919-B1C1-40DE-9515-C1A8C1F94C53}" presName="txNode" presStyleLbl="fgAcc1" presStyleIdx="3" presStyleCnt="4">
        <dgm:presLayoutVars>
          <dgm:bulletEnabled val="1"/>
        </dgm:presLayoutVars>
      </dgm:prSet>
      <dgm:spPr/>
    </dgm:pt>
  </dgm:ptLst>
  <dgm:cxnLst>
    <dgm:cxn modelId="{6F6FF505-3685-41F8-9DE0-AC90EEE464E9}" type="presOf" srcId="{F8EFEB1B-F686-4685-92FC-B532B6481FE1}" destId="{D71B4E0C-8787-4159-89ED-90D4D0F89123}" srcOrd="0" destOrd="0" presId="urn:microsoft.com/office/officeart/2005/8/layout/chevronAccent+Icon"/>
    <dgm:cxn modelId="{48DCD61A-350D-4E2B-8AC3-B0105E7AFA14}" type="presOf" srcId="{2FE56652-AB93-411F-A3EB-54DFE1BEA1A9}" destId="{F27E1E32-F395-4E99-97EE-42D6988F2E60}" srcOrd="0" destOrd="0" presId="urn:microsoft.com/office/officeart/2005/8/layout/chevronAccent+Icon"/>
    <dgm:cxn modelId="{19FD8C3C-92BB-4A8A-8E8C-E388A1B8C9A9}" srcId="{F8EFEB1B-F686-4685-92FC-B532B6481FE1}" destId="{2FE56652-AB93-411F-A3EB-54DFE1BEA1A9}" srcOrd="1" destOrd="0" parTransId="{85D0A0FF-BC2B-41E2-B724-E1C908B08E5C}" sibTransId="{71A9098D-D301-4CF0-8105-6D17349537F8}"/>
    <dgm:cxn modelId="{1DD58A6A-9806-4245-AA5B-6D28B3630602}" srcId="{F8EFEB1B-F686-4685-92FC-B532B6481FE1}" destId="{4B12D5B8-7A51-44EF-99FD-EB0641902656}" srcOrd="0" destOrd="0" parTransId="{A8B278DE-CFBC-4625-A464-EE899CF806A4}" sibTransId="{030FAB8C-BB21-42DB-AA54-A7161E809768}"/>
    <dgm:cxn modelId="{81381CAB-A5BB-481F-AA8B-5FC9056D761C}" type="presOf" srcId="{C2C6E8D6-E11B-4CC9-B20C-1578E81B8F74}" destId="{8974F934-8953-43AD-9A1A-3168237465D9}" srcOrd="0" destOrd="0" presId="urn:microsoft.com/office/officeart/2005/8/layout/chevronAccent+Icon"/>
    <dgm:cxn modelId="{3CB4AAC3-36CD-4EA5-8FD1-20FB157C11E3}" srcId="{F8EFEB1B-F686-4685-92FC-B532B6481FE1}" destId="{82744919-B1C1-40DE-9515-C1A8C1F94C53}" srcOrd="3" destOrd="0" parTransId="{D3FAC0AB-F087-496B-92D6-86743A4F8268}" sibTransId="{383194B8-7893-44FE-8DA1-51815EF3BA76}"/>
    <dgm:cxn modelId="{63984EC9-5CC7-4D7B-9575-2E065A51621A}" type="presOf" srcId="{82744919-B1C1-40DE-9515-C1A8C1F94C53}" destId="{A7DC6C59-BE0F-4721-90C0-C651BAC940B5}" srcOrd="0" destOrd="0" presId="urn:microsoft.com/office/officeart/2005/8/layout/chevronAccent+Icon"/>
    <dgm:cxn modelId="{897E31E5-00CD-470D-9BBB-C5DAC9B3CC73}" srcId="{F8EFEB1B-F686-4685-92FC-B532B6481FE1}" destId="{C2C6E8D6-E11B-4CC9-B20C-1578E81B8F74}" srcOrd="2" destOrd="0" parTransId="{E05195B0-E5B7-480B-B6BB-1AD3C924E8BC}" sibTransId="{FE061AB8-C4CF-42C9-89D7-24121B11E181}"/>
    <dgm:cxn modelId="{7FB68FFA-7528-474C-B14B-8E1B7C4464AD}" type="presOf" srcId="{4B12D5B8-7A51-44EF-99FD-EB0641902656}" destId="{62956611-8C31-444C-939D-9B4382184E04}" srcOrd="0" destOrd="0" presId="urn:microsoft.com/office/officeart/2005/8/layout/chevronAccent+Icon"/>
    <dgm:cxn modelId="{57DA5750-F018-4C8F-BC0A-648155438AE1}" type="presParOf" srcId="{D71B4E0C-8787-4159-89ED-90D4D0F89123}" destId="{0B3D3262-231B-4461-BA01-138BB17ADD72}" srcOrd="0" destOrd="0" presId="urn:microsoft.com/office/officeart/2005/8/layout/chevronAccent+Icon"/>
    <dgm:cxn modelId="{EAE973BE-C12C-497C-8705-941CA3998F72}" type="presParOf" srcId="{0B3D3262-231B-4461-BA01-138BB17ADD72}" destId="{96B8AB3B-552F-414B-8263-BA11B6908216}" srcOrd="0" destOrd="0" presId="urn:microsoft.com/office/officeart/2005/8/layout/chevronAccent+Icon"/>
    <dgm:cxn modelId="{BB9EA3ED-F3D9-43E7-BF87-B7F4BA835735}" type="presParOf" srcId="{0B3D3262-231B-4461-BA01-138BB17ADD72}" destId="{62956611-8C31-444C-939D-9B4382184E04}" srcOrd="1" destOrd="0" presId="urn:microsoft.com/office/officeart/2005/8/layout/chevronAccent+Icon"/>
    <dgm:cxn modelId="{116818E7-B101-4E23-828D-27A7C69A0C73}" type="presParOf" srcId="{D71B4E0C-8787-4159-89ED-90D4D0F89123}" destId="{7A16432D-AAB4-4BE2-83FB-B077ECE4C213}" srcOrd="1" destOrd="0" presId="urn:microsoft.com/office/officeart/2005/8/layout/chevronAccent+Icon"/>
    <dgm:cxn modelId="{14C0758A-7EEF-4D9B-BCDE-4D6E4CC0DFB1}" type="presParOf" srcId="{D71B4E0C-8787-4159-89ED-90D4D0F89123}" destId="{51A0ECCE-E5E6-4601-8296-068A6A355FFF}" srcOrd="2" destOrd="0" presId="urn:microsoft.com/office/officeart/2005/8/layout/chevronAccent+Icon"/>
    <dgm:cxn modelId="{555A76DF-3F78-4CCB-9C29-6B88B90AC95E}" type="presParOf" srcId="{51A0ECCE-E5E6-4601-8296-068A6A355FFF}" destId="{7A96933C-0F35-41C6-A340-0D3AAA42D8C7}" srcOrd="0" destOrd="0" presId="urn:microsoft.com/office/officeart/2005/8/layout/chevronAccent+Icon"/>
    <dgm:cxn modelId="{27FBB4B4-61F2-40CD-9AD2-1D8B10D35709}" type="presParOf" srcId="{51A0ECCE-E5E6-4601-8296-068A6A355FFF}" destId="{F27E1E32-F395-4E99-97EE-42D6988F2E60}" srcOrd="1" destOrd="0" presId="urn:microsoft.com/office/officeart/2005/8/layout/chevronAccent+Icon"/>
    <dgm:cxn modelId="{8E6987E5-70C5-43F3-9524-1625FA16E765}" type="presParOf" srcId="{D71B4E0C-8787-4159-89ED-90D4D0F89123}" destId="{24E7C654-A72B-4B80-B931-E68592DED418}" srcOrd="3" destOrd="0" presId="urn:microsoft.com/office/officeart/2005/8/layout/chevronAccent+Icon"/>
    <dgm:cxn modelId="{D6382998-4A78-43E9-9BFC-8368FA305F5E}" type="presParOf" srcId="{D71B4E0C-8787-4159-89ED-90D4D0F89123}" destId="{19C51DC4-6741-4CEE-8EF2-708763861167}" srcOrd="4" destOrd="0" presId="urn:microsoft.com/office/officeart/2005/8/layout/chevronAccent+Icon"/>
    <dgm:cxn modelId="{69467EED-8F8A-40CB-A7DA-38BF865ADAC0}" type="presParOf" srcId="{19C51DC4-6741-4CEE-8EF2-708763861167}" destId="{7B483665-CECD-4117-9E54-BEF34FC7A02A}" srcOrd="0" destOrd="0" presId="urn:microsoft.com/office/officeart/2005/8/layout/chevronAccent+Icon"/>
    <dgm:cxn modelId="{FAEB1F10-3F39-4AE9-AF2D-3EC04D9EA5E7}" type="presParOf" srcId="{19C51DC4-6741-4CEE-8EF2-708763861167}" destId="{8974F934-8953-43AD-9A1A-3168237465D9}" srcOrd="1" destOrd="0" presId="urn:microsoft.com/office/officeart/2005/8/layout/chevronAccent+Icon"/>
    <dgm:cxn modelId="{A804E6B9-4B10-4712-9A95-EB09443D131A}" type="presParOf" srcId="{D71B4E0C-8787-4159-89ED-90D4D0F89123}" destId="{2DB17218-D4AA-4447-B0B6-8F60629CF59F}" srcOrd="5" destOrd="0" presId="urn:microsoft.com/office/officeart/2005/8/layout/chevronAccent+Icon"/>
    <dgm:cxn modelId="{3FCD92C1-D60A-45A7-82DA-21B641D7AC3A}" type="presParOf" srcId="{D71B4E0C-8787-4159-89ED-90D4D0F89123}" destId="{D40EB5DB-B314-4513-BEC6-0FAB4F491C63}" srcOrd="6" destOrd="0" presId="urn:microsoft.com/office/officeart/2005/8/layout/chevronAccent+Icon"/>
    <dgm:cxn modelId="{955EA120-6CF9-4CA1-B122-6999D9194B50}" type="presParOf" srcId="{D40EB5DB-B314-4513-BEC6-0FAB4F491C63}" destId="{8C13E9F2-1D45-4AF4-A833-36E22FC1CA5B}" srcOrd="0" destOrd="0" presId="urn:microsoft.com/office/officeart/2005/8/layout/chevronAccent+Icon"/>
    <dgm:cxn modelId="{8BD249C6-BF4F-4158-AA09-271CBB64B74F}" type="presParOf" srcId="{D40EB5DB-B314-4513-BEC6-0FAB4F491C63}" destId="{A7DC6C59-BE0F-4721-90C0-C651BAC940B5}"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8F2B3-54D3-4D60-8A09-C3A5D2A19114}">
      <dsp:nvSpPr>
        <dsp:cNvPr id="0" name=""/>
        <dsp:cNvSpPr/>
      </dsp:nvSpPr>
      <dsp:spPr>
        <a:xfrm>
          <a:off x="0" y="2398219"/>
          <a:ext cx="2944664" cy="1177865"/>
        </a:xfrm>
        <a:prstGeom prst="chevron">
          <a:avLst/>
        </a:prstGeom>
        <a:noFill/>
        <a:ln w="25400" cap="flat" cmpd="sng" algn="ctr">
          <a:solidFill>
            <a:srgbClr val="A7DD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Strong Partnerships </a:t>
          </a:r>
        </a:p>
      </dsp:txBody>
      <dsp:txXfrm>
        <a:off x="588933" y="2398219"/>
        <a:ext cx="1766799" cy="1177865"/>
      </dsp:txXfrm>
    </dsp:sp>
    <dsp:sp modelId="{089C3E14-4B3B-4F99-B229-2D64A4FAD1BF}">
      <dsp:nvSpPr>
        <dsp:cNvPr id="0" name=""/>
        <dsp:cNvSpPr/>
      </dsp:nvSpPr>
      <dsp:spPr>
        <a:xfrm>
          <a:off x="2671125" y="2366680"/>
          <a:ext cx="2944664" cy="1177865"/>
        </a:xfrm>
        <a:prstGeom prst="chevron">
          <a:avLst/>
        </a:prstGeom>
        <a:noFill/>
        <a:ln w="25400" cap="flat" cmpd="sng" algn="ctr">
          <a:solidFill>
            <a:srgbClr val="A7DD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Holistic, Trauma Responsive Intervention</a:t>
          </a:r>
        </a:p>
      </dsp:txBody>
      <dsp:txXfrm>
        <a:off x="3260058" y="2366680"/>
        <a:ext cx="1766799" cy="1177865"/>
      </dsp:txXfrm>
    </dsp:sp>
    <dsp:sp modelId="{4461A6CA-CB76-4013-8970-9A609A865EFD}">
      <dsp:nvSpPr>
        <dsp:cNvPr id="0" name=""/>
        <dsp:cNvSpPr/>
      </dsp:nvSpPr>
      <dsp:spPr>
        <a:xfrm>
          <a:off x="5305229" y="2398219"/>
          <a:ext cx="2944664" cy="1177865"/>
        </a:xfrm>
        <a:prstGeom prst="chevron">
          <a:avLst/>
        </a:prstGeom>
        <a:noFill/>
        <a:ln w="25400" cap="flat" cmpd="sng" algn="ctr">
          <a:solidFill>
            <a:srgbClr val="A7DD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Reducing Reoffending, Improving Lives</a:t>
          </a:r>
        </a:p>
      </dsp:txBody>
      <dsp:txXfrm>
        <a:off x="5894162" y="2398219"/>
        <a:ext cx="1766799" cy="1177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8AB3B-552F-414B-8263-BA11B6908216}">
      <dsp:nvSpPr>
        <dsp:cNvPr id="0" name=""/>
        <dsp:cNvSpPr/>
      </dsp:nvSpPr>
      <dsp:spPr>
        <a:xfrm>
          <a:off x="3528" y="1441694"/>
          <a:ext cx="1660888" cy="64110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56611-8C31-444C-939D-9B4382184E04}">
      <dsp:nvSpPr>
        <dsp:cNvPr id="0" name=""/>
        <dsp:cNvSpPr/>
      </dsp:nvSpPr>
      <dsp:spPr>
        <a:xfrm>
          <a:off x="446432" y="1609426"/>
          <a:ext cx="1402527" cy="6411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kern="1200" dirty="0"/>
            <a:t>Criminal justice bodies collect specified metrics and victims feedback and conduct reviews of their own processes.</a:t>
          </a:r>
        </a:p>
      </dsp:txBody>
      <dsp:txXfrm>
        <a:off x="465209" y="1628203"/>
        <a:ext cx="1364973" cy="603548"/>
      </dsp:txXfrm>
    </dsp:sp>
    <dsp:sp modelId="{7A96933C-0F35-41C6-A340-0D3AAA42D8C7}">
      <dsp:nvSpPr>
        <dsp:cNvPr id="0" name=""/>
        <dsp:cNvSpPr/>
      </dsp:nvSpPr>
      <dsp:spPr>
        <a:xfrm>
          <a:off x="1900632" y="1441694"/>
          <a:ext cx="1660888" cy="64110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E1E32-F395-4E99-97EE-42D6988F2E60}">
      <dsp:nvSpPr>
        <dsp:cNvPr id="0" name=""/>
        <dsp:cNvSpPr/>
      </dsp:nvSpPr>
      <dsp:spPr>
        <a:xfrm>
          <a:off x="2343535" y="1601970"/>
          <a:ext cx="1402527" cy="6411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kern="1200" dirty="0"/>
            <a:t>The compliance information is sent to PCCs to be collated and analysed for discussion at the local level via LCJBs</a:t>
          </a:r>
        </a:p>
      </dsp:txBody>
      <dsp:txXfrm>
        <a:off x="2362312" y="1620747"/>
        <a:ext cx="1364973" cy="603548"/>
      </dsp:txXfrm>
    </dsp:sp>
    <dsp:sp modelId="{7B483665-CECD-4117-9E54-BEF34FC7A02A}">
      <dsp:nvSpPr>
        <dsp:cNvPr id="0" name=""/>
        <dsp:cNvSpPr/>
      </dsp:nvSpPr>
      <dsp:spPr>
        <a:xfrm>
          <a:off x="3797736" y="1441694"/>
          <a:ext cx="1660888" cy="64110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4F934-8953-43AD-9A1A-3168237465D9}">
      <dsp:nvSpPr>
        <dsp:cNvPr id="0" name=""/>
        <dsp:cNvSpPr/>
      </dsp:nvSpPr>
      <dsp:spPr>
        <a:xfrm>
          <a:off x="4240639" y="1601970"/>
          <a:ext cx="1402527" cy="6411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kern="1200" dirty="0"/>
            <a:t>PCCs will report specified information from these local discussions up to the </a:t>
          </a:r>
          <a:r>
            <a:rPr lang="en-GB" sz="600" kern="1200" dirty="0" err="1"/>
            <a:t>MoJ</a:t>
          </a:r>
          <a:r>
            <a:rPr lang="en-GB" sz="600" kern="1200" dirty="0"/>
            <a:t> where the data is processed for publication and sent to the national oversight boards.</a:t>
          </a:r>
        </a:p>
      </dsp:txBody>
      <dsp:txXfrm>
        <a:off x="4259416" y="1620747"/>
        <a:ext cx="1364973" cy="603548"/>
      </dsp:txXfrm>
    </dsp:sp>
    <dsp:sp modelId="{8C13E9F2-1D45-4AF4-A833-36E22FC1CA5B}">
      <dsp:nvSpPr>
        <dsp:cNvPr id="0" name=""/>
        <dsp:cNvSpPr/>
      </dsp:nvSpPr>
      <dsp:spPr>
        <a:xfrm>
          <a:off x="5694839" y="1441694"/>
          <a:ext cx="1660888" cy="64110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C6C59-BE0F-4721-90C0-C651BAC940B5}">
      <dsp:nvSpPr>
        <dsp:cNvPr id="0" name=""/>
        <dsp:cNvSpPr/>
      </dsp:nvSpPr>
      <dsp:spPr>
        <a:xfrm>
          <a:off x="6137743" y="1601970"/>
          <a:ext cx="1402527" cy="6411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kern="1200" dirty="0"/>
            <a:t>Code compliance information is then discussed at a national level by the national governance boards</a:t>
          </a:r>
        </a:p>
      </dsp:txBody>
      <dsp:txXfrm>
        <a:off x="6156520" y="1620747"/>
        <a:ext cx="1364973" cy="6035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C6B5A0-7D77-42A1-8FE7-FF149B0019F6}" type="datetimeFigureOut">
              <a:rPr lang="en-GB" smtClean="0"/>
              <a:t>20/06/2025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714304-BB95-4F6F-854A-EC854A313C83}" type="slidenum">
              <a:rPr lang="en-GB" smtClean="0"/>
              <a:t>‹#›</a:t>
            </a:fld>
            <a:endParaRPr lang="en-GB" dirty="0"/>
          </a:p>
        </p:txBody>
      </p:sp>
    </p:spTree>
    <p:extLst>
      <p:ext uri="{BB962C8B-B14F-4D97-AF65-F5344CB8AC3E}">
        <p14:creationId xmlns:p14="http://schemas.microsoft.com/office/powerpoint/2010/main" val="8063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C7ECA-7743-44EA-AD59-2F091089D219}" type="datetimeFigureOut">
              <a:rPr lang="en-GB" smtClean="0"/>
              <a:t>20/06/2025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1CD90-E268-4F87-A34F-D97AEA8A6EF8}" type="slidenum">
              <a:rPr lang="en-GB" smtClean="0"/>
              <a:t>‹#›</a:t>
            </a:fld>
            <a:endParaRPr lang="en-GB" dirty="0"/>
          </a:p>
        </p:txBody>
      </p:sp>
    </p:spTree>
    <p:extLst>
      <p:ext uri="{BB962C8B-B14F-4D97-AF65-F5344CB8AC3E}">
        <p14:creationId xmlns:p14="http://schemas.microsoft.com/office/powerpoint/2010/main" val="377126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41CD90-E268-4F87-A34F-D97AEA8A6EF8}" type="slidenum">
              <a:rPr lang="en-GB" smtClean="0"/>
              <a:t>2</a:t>
            </a:fld>
            <a:endParaRPr lang="en-GB" dirty="0"/>
          </a:p>
        </p:txBody>
      </p:sp>
    </p:spTree>
    <p:extLst>
      <p:ext uri="{BB962C8B-B14F-4D97-AF65-F5344CB8AC3E}">
        <p14:creationId xmlns:p14="http://schemas.microsoft.com/office/powerpoint/2010/main" val="113355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a typeface="Calibri"/>
              <a:cs typeface="Calibri"/>
            </a:endParaRP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33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spcBef>
                <a:spcPct val="20000"/>
              </a:spcBef>
              <a:buFont typeface="Arial"/>
              <a:buChar char="•"/>
            </a:pPr>
            <a:r>
              <a:rPr lang="en-GB"/>
              <a:t>Working closely with Inspector Colin Gallier (Acting Project Guardian lead) to form this new process and write a new monitoring form.</a:t>
            </a:r>
          </a:p>
          <a:p>
            <a:pPr marL="456565" indent="-456565">
              <a:spcBef>
                <a:spcPct val="20000"/>
              </a:spcBef>
              <a:buFont typeface="Arial"/>
              <a:buChar char="•"/>
            </a:pPr>
            <a:r>
              <a:rPr lang="en-GB"/>
              <a:t>Colin Gallier (soon to be replaced by CI Dave Amos) to take responsibility for collecting police data and the OPCC to collect local authority data monthly.</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50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GB"/>
              <a:t>Opportunity to liaise with leading ASB officers CI Dave Amos and CI Michelle Allen for regular updates as well as communication and interaction with local practitioners and officers as part of the working group.</a:t>
            </a:r>
            <a:endParaRPr lang="en-US"/>
          </a:p>
          <a:p>
            <a:pPr marL="171450" indent="-171450">
              <a:buFont typeface="Arial"/>
              <a:buChar char="•"/>
            </a:pPr>
            <a:r>
              <a:rPr lang="en-GB"/>
              <a:t>Informed that the WMP ASB lead has changed to Supt Simon Inglis, now seeking to put in consistent update meetings.</a:t>
            </a:r>
            <a:endParaRPr lang="en-GB">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0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GB"/>
              <a:t>Crime and Policing Bill set out a new statutory duty to offer an appeals process to victims through the office of the PCC.</a:t>
            </a:r>
            <a:endParaRPr lang="en-US"/>
          </a:p>
          <a:p>
            <a:pPr marL="285750" indent="-285750">
              <a:spcBef>
                <a:spcPct val="20000"/>
              </a:spcBef>
              <a:buFont typeface="Arial"/>
              <a:buChar char="•"/>
            </a:pPr>
            <a:r>
              <a:rPr lang="en-GB">
                <a:ea typeface="Calibri"/>
                <a:cs typeface="Calibri"/>
              </a:rPr>
              <a:t>OPCC is seeking to grant victims of ASB the same rights support and protection as victims of </a:t>
            </a:r>
            <a:r>
              <a:rPr lang="en-GB" err="1">
                <a:ea typeface="Calibri"/>
                <a:cs typeface="Calibri"/>
              </a:rPr>
              <a:t>crme</a:t>
            </a:r>
            <a:r>
              <a:rPr lang="en-GB">
                <a:ea typeface="Calibri"/>
                <a:cs typeface="Calibri"/>
              </a:rPr>
              <a:t> receive under the victims code.</a:t>
            </a:r>
            <a:endParaRPr lang="en-GB" sz="1200">
              <a:ea typeface="Calibri"/>
              <a:cs typeface="Calibri"/>
            </a:endParaRPr>
          </a:p>
          <a:p>
            <a:pPr>
              <a:lnSpc>
                <a:spcPct val="107000"/>
              </a:lnSpc>
              <a:spcAft>
                <a:spcPts val="800"/>
              </a:spcAft>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62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a typeface="Calibri"/>
              <a:cs typeface="Calibri"/>
            </a:endParaRP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33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A72C1-536B-99C9-AC72-9A8704473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3C2A5-6368-9C1F-DE5B-9F5E422B6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362E-38F0-B46F-0C83-B09493876D6C}"/>
              </a:ext>
            </a:extLst>
          </p:cNvPr>
          <p:cNvSpPr>
            <a:spLocks noGrp="1"/>
          </p:cNvSpPr>
          <p:nvPr>
            <p:ph type="body" idx="1"/>
          </p:nvPr>
        </p:nvSpPr>
        <p:spPr/>
        <p:txBody>
          <a:bodyPr/>
          <a:lstStyle/>
          <a:p>
            <a:pPr>
              <a:lnSpc>
                <a:spcPct val="107000"/>
              </a:lnSpc>
              <a:spcAft>
                <a:spcPts val="800"/>
              </a:spcAft>
            </a:pPr>
            <a:endParaRPr lang="en-GB" sz="1200">
              <a:ea typeface="Calibri"/>
              <a:cs typeface="Calibri"/>
            </a:endParaRPr>
          </a:p>
          <a:p>
            <a:endParaRPr lang="en-GB"/>
          </a:p>
        </p:txBody>
      </p:sp>
      <p:sp>
        <p:nvSpPr>
          <p:cNvPr id="4" name="Slide Number Placeholder 3">
            <a:extLst>
              <a:ext uri="{FF2B5EF4-FFF2-40B4-BE49-F238E27FC236}">
                <a16:creationId xmlns:a16="http://schemas.microsoft.com/office/drawing/2014/main" id="{294E5A87-5D5B-719B-DB97-F01B5FB637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900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a typeface="Calibri"/>
              <a:cs typeface="Calibri"/>
            </a:endParaRP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a typeface="Calibri"/>
              <a:cs typeface="Calibri"/>
            </a:endParaRP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6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1CD90-E268-4F87-A34F-D97AEA8A6EF8}" type="slidenum">
              <a:rPr lang="en-GB" smtClean="0"/>
              <a:t>29</a:t>
            </a:fld>
            <a:endParaRPr lang="en-GB"/>
          </a:p>
        </p:txBody>
      </p:sp>
    </p:spTree>
    <p:extLst>
      <p:ext uri="{BB962C8B-B14F-4D97-AF65-F5344CB8AC3E}">
        <p14:creationId xmlns:p14="http://schemas.microsoft.com/office/powerpoint/2010/main" val="365734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 regional force area wide, gender-specific service for women over 18 years, referred by WMP. The service aims would be to protect women and girls who are involved in offending from further harm and reduce their risk of re-offending through addressing women’s specific drivers of offending. </a:t>
            </a:r>
          </a:p>
          <a:p>
            <a:endParaRPr lang="en-US" dirty="0"/>
          </a:p>
          <a:p>
            <a:pPr fontAlgn="base"/>
            <a:r>
              <a:rPr lang="en-GB" sz="1200" dirty="0">
                <a:latin typeface="Arial" panose="020B0604020202020204" pitchFamily="34" charset="0"/>
                <a:cs typeface="Arial" panose="020B0604020202020204" pitchFamily="34" charset="0"/>
              </a:rPr>
              <a:t>New Chance has been delivered across all seven Local Authority areas in the West Midlands Police Force Area since April 2020, delivered by four providers; </a:t>
            </a:r>
            <a:r>
              <a:rPr lang="en-GB" sz="1200" dirty="0" err="1">
                <a:latin typeface="Arial" panose="020B0604020202020204" pitchFamily="34" charset="0"/>
                <a:cs typeface="Arial" panose="020B0604020202020204" pitchFamily="34" charset="0"/>
              </a:rPr>
              <a:t>Anawim</a:t>
            </a:r>
            <a:r>
              <a:rPr lang="en-GB" sz="1200" dirty="0">
                <a:latin typeface="Arial" panose="020B0604020202020204" pitchFamily="34" charset="0"/>
                <a:cs typeface="Arial" panose="020B0604020202020204" pitchFamily="34" charset="0"/>
              </a:rPr>
              <a:t>, Black Country Women’s Aid (BCWA), Changing Lives and Green Square Accord. The Service was delivered in Birmingham and the Black Country by </a:t>
            </a:r>
            <a:r>
              <a:rPr lang="en-GB" sz="1200" dirty="0" err="1">
                <a:latin typeface="Arial" panose="020B0604020202020204" pitchFamily="34" charset="0"/>
                <a:cs typeface="Arial" panose="020B0604020202020204" pitchFamily="34" charset="0"/>
              </a:rPr>
              <a:t>Anawim</a:t>
            </a:r>
            <a:r>
              <a:rPr lang="en-GB" sz="1200" dirty="0">
                <a:latin typeface="Arial" panose="020B0604020202020204" pitchFamily="34" charset="0"/>
                <a:cs typeface="Arial" panose="020B0604020202020204" pitchFamily="34" charset="0"/>
              </a:rPr>
              <a:t> and BCWA prior to this since 2016.   </a:t>
            </a:r>
          </a:p>
          <a:p>
            <a:pPr marL="0" indent="0" fontAlgn="base">
              <a:buNone/>
            </a:pP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The service has been evaluated by University of Birmingham which demonstrated a statistically significant reduction in reoffending amongst women who engaged with the service. This was particularly significant for women with mental health and substance use needs identified. </a:t>
            </a:r>
          </a:p>
          <a:p>
            <a:pPr marL="0" indent="0" fontAlgn="base">
              <a:buNone/>
            </a:pP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A key principle for the PCC in his Police and Crime Plan is Prevention and Rehabilitation, a key aspect of this principle being the availability of an appropriate and effective response to women involved in offending. </a:t>
            </a:r>
            <a:r>
              <a:rPr lang="en-GB" sz="1400" dirty="0"/>
              <a:t> </a:t>
            </a:r>
          </a:p>
          <a:p>
            <a:endParaRPr lang="en-US" dirty="0"/>
          </a:p>
        </p:txBody>
      </p:sp>
      <p:sp>
        <p:nvSpPr>
          <p:cNvPr id="4" name="Slide Number Placeholder 3"/>
          <p:cNvSpPr>
            <a:spLocks noGrp="1"/>
          </p:cNvSpPr>
          <p:nvPr>
            <p:ph type="sldNum" sz="quarter" idx="10"/>
          </p:nvPr>
        </p:nvSpPr>
        <p:spPr/>
        <p:txBody>
          <a:bodyPr/>
          <a:lstStyle/>
          <a:p>
            <a:fld id="{C541CD90-E268-4F87-A34F-D97AEA8A6EF8}" type="slidenum">
              <a:rPr lang="en-GB" smtClean="0"/>
              <a:t>4</a:t>
            </a:fld>
            <a:endParaRPr lang="en-GB"/>
          </a:p>
        </p:txBody>
      </p:sp>
    </p:spTree>
    <p:extLst>
      <p:ext uri="{BB962C8B-B14F-4D97-AF65-F5344CB8AC3E}">
        <p14:creationId xmlns:p14="http://schemas.microsoft.com/office/powerpoint/2010/main" val="14377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u="sng" dirty="0">
                <a:latin typeface="Red Hat Display" panose="02010303040201060303" pitchFamily="2" charset="0"/>
                <a:ea typeface="Red Hat Display" panose="02010303040201060303" pitchFamily="2" charset="0"/>
                <a:cs typeface="Red Hat Display" panose="02010303040201060303" pitchFamily="2" charset="0"/>
              </a:rPr>
              <a:t>WRNA:</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Trauma-informed, gender-responsive assessment tool for justice-involved women</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Only validated, peer-reviewed tool designed by and for system-impacted women</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Assesses risk and need across key areas:</a:t>
            </a:r>
          </a:p>
          <a:p>
            <a:pPr marL="557213" lvl="1" indent="-214313" defTabSz="685800">
              <a:buFont typeface="Wingdings" panose="05000000000000000000" pitchFamily="2" charset="2"/>
              <a:buChar char="ü"/>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Criminal history, mental health, substance use, abuse history</a:t>
            </a:r>
          </a:p>
          <a:p>
            <a:pPr marL="557213" lvl="1" indent="-214313" defTabSz="685800">
              <a:buFont typeface="Wingdings" panose="05000000000000000000" pitchFamily="2" charset="2"/>
              <a:buChar char="ü"/>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Employment, financial needs, parental stress, relationships</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Includes strength-based scales:</a:t>
            </a:r>
          </a:p>
          <a:p>
            <a:pPr marL="557213" lvl="1" indent="-214313" defTabSz="685800">
              <a:buFont typeface="Wingdings" panose="05000000000000000000" pitchFamily="2" charset="2"/>
              <a:buChar char="ü"/>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Family support, self-efficacy, education</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Informs personalised, holistic case plans</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Supports frontline staff to work with women’s needs and strengths</a:t>
            </a:r>
          </a:p>
          <a:p>
            <a:pPr marL="214313" indent="-214313" defTabSz="685800">
              <a:buFont typeface="Arial" panose="020B0604020202020204" pitchFamily="34" charset="0"/>
              <a:buChar char="•"/>
            </a:pPr>
            <a:r>
              <a:rPr lang="en-GB" sz="1425" b="0" dirty="0">
                <a:solidFill>
                  <a:srgbClr val="88067F"/>
                </a:solidFill>
                <a:latin typeface="Red Hat Display" panose="02010303040201060303" pitchFamily="2" charset="0"/>
                <a:ea typeface="Red Hat Display" panose="02010303040201060303" pitchFamily="2" charset="0"/>
                <a:cs typeface="Red Hat Display" panose="02010303040201060303" pitchFamily="2" charset="0"/>
              </a:rPr>
              <a:t>Helps reduce risk through responsive, tailored interventions</a:t>
            </a:r>
            <a:endParaRPr lang="en-GB" sz="1425" b="0" dirty="0">
              <a:solidFill>
                <a:srgbClr val="88067F"/>
              </a:solidFill>
              <a:highlight>
                <a:srgbClr val="FF0000"/>
              </a:highlight>
              <a:latin typeface="Red Hat Display" panose="02010303040201060303" pitchFamily="2" charset="0"/>
              <a:ea typeface="Red Hat Display" panose="02010303040201060303" pitchFamily="2" charset="0"/>
              <a:cs typeface="Red Hat Display" panose="02010303040201060303" pitchFamily="2" charset="0"/>
            </a:endParaRPr>
          </a:p>
          <a:p>
            <a:pPr lvl="0"/>
            <a:endParaRPr lang="en-GB" dirty="0">
              <a:latin typeface="Red Hat Display" panose="02010303040201060303" pitchFamily="2" charset="0"/>
              <a:ea typeface="Red Hat Display" panose="02010303040201060303" pitchFamily="2" charset="0"/>
              <a:cs typeface="Red Hat Display" panose="02010303040201060303" pitchFamily="2" charset="0"/>
            </a:endParaRPr>
          </a:p>
          <a:p>
            <a:pPr lvl="0"/>
            <a:r>
              <a:rPr lang="en-GB" b="1" u="sng" dirty="0" err="1">
                <a:latin typeface="Red Hat Display" panose="02010303040201060303" pitchFamily="2" charset="0"/>
                <a:ea typeface="Red Hat Display" panose="02010303040201060303" pitchFamily="2" charset="0"/>
                <a:cs typeface="Red Hat Display" panose="02010303040201060303" pitchFamily="2" charset="0"/>
              </a:rPr>
              <a:t>UoB</a:t>
            </a:r>
            <a:r>
              <a:rPr lang="en-GB" b="1" u="sng" dirty="0">
                <a:latin typeface="Red Hat Display" panose="02010303040201060303" pitchFamily="2" charset="0"/>
                <a:ea typeface="Red Hat Display" panose="02010303040201060303" pitchFamily="2" charset="0"/>
                <a:cs typeface="Red Hat Display" panose="02010303040201060303" pitchFamily="2" charset="0"/>
              </a:rPr>
              <a:t>:</a:t>
            </a:r>
          </a:p>
          <a:p>
            <a:pPr lvl="0"/>
            <a:r>
              <a:rPr lang="en-GB" dirty="0">
                <a:latin typeface="Red Hat Display" panose="02010303040201060303" pitchFamily="2" charset="0"/>
                <a:ea typeface="Red Hat Display" panose="02010303040201060303" pitchFamily="2" charset="0"/>
                <a:cs typeface="Red Hat Display" panose="02010303040201060303" pitchFamily="2" charset="0"/>
              </a:rPr>
              <a:t>- Partnership with Prof. Simon Pemberton, School of Social Policy</a:t>
            </a:r>
            <a:endParaRPr lang="en-GB" dirty="0"/>
          </a:p>
          <a:p>
            <a:pPr lvl="0"/>
            <a:r>
              <a:rPr lang="en-GB" dirty="0">
                <a:latin typeface="Red Hat Display" panose="02010303040201060303" pitchFamily="2" charset="0"/>
                <a:ea typeface="Red Hat Display" panose="02010303040201060303" pitchFamily="2" charset="0"/>
                <a:cs typeface="Red Hat Display" panose="02010303040201060303" pitchFamily="2" charset="0"/>
              </a:rPr>
              <a:t>- Independent evaluation of New Chance using a matched control group (Justice </a:t>
            </a:r>
            <a:r>
              <a:rPr lang="en-GB" dirty="0" err="1">
                <a:latin typeface="Red Hat Display" panose="02010303040201060303" pitchFamily="2" charset="0"/>
                <a:ea typeface="Red Hat Display" panose="02010303040201060303" pitchFamily="2" charset="0"/>
                <a:cs typeface="Red Hat Display" panose="02010303040201060303" pitchFamily="2" charset="0"/>
              </a:rPr>
              <a:t>Datalab</a:t>
            </a:r>
            <a:r>
              <a:rPr lang="en-GB" dirty="0">
                <a:latin typeface="Red Hat Display" panose="02010303040201060303" pitchFamily="2" charset="0"/>
                <a:ea typeface="Red Hat Display" panose="02010303040201060303" pitchFamily="2" charset="0"/>
                <a:cs typeface="Red Hat Display" panose="02010303040201060303" pitchFamily="2" charset="0"/>
              </a:rPr>
              <a:t>)</a:t>
            </a:r>
          </a:p>
          <a:p>
            <a:pPr lvl="0"/>
            <a:r>
              <a:rPr lang="en-GB" dirty="0">
                <a:latin typeface="Red Hat Display" panose="02010303040201060303" pitchFamily="2" charset="0"/>
                <a:ea typeface="Red Hat Display" panose="02010303040201060303" pitchFamily="2" charset="0"/>
                <a:cs typeface="Red Hat Display" panose="02010303040201060303" pitchFamily="2" charset="0"/>
              </a:rPr>
              <a:t>- Primary outcome: reduction in recidivism</a:t>
            </a:r>
          </a:p>
          <a:p>
            <a:pPr lvl="0"/>
            <a:r>
              <a:rPr lang="en-GB" dirty="0">
                <a:latin typeface="Red Hat Display" panose="02010303040201060303" pitchFamily="2" charset="0"/>
                <a:ea typeface="Red Hat Display" panose="02010303040201060303" pitchFamily="2" charset="0"/>
                <a:cs typeface="Red Hat Display" panose="02010303040201060303" pitchFamily="2" charset="0"/>
              </a:rPr>
              <a:t>- Secondary outcomes: progress against WRNA-assessed needs</a:t>
            </a:r>
          </a:p>
          <a:p>
            <a:pPr lvl="0"/>
            <a:r>
              <a:rPr lang="en-GB" dirty="0">
                <a:latin typeface="Red Hat Display" panose="02010303040201060303" pitchFamily="2" charset="0"/>
                <a:ea typeface="Red Hat Display" panose="02010303040201060303" pitchFamily="2" charset="0"/>
                <a:cs typeface="Red Hat Display" panose="02010303040201060303" pitchFamily="2" charset="0"/>
              </a:rPr>
              <a:t>- Longitudinal analysis to track impact over time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1CD90-E268-4F87-A34F-D97AEA8A6E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14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1CD90-E268-4F87-A34F-D97AEA8A6EF8}" type="slidenum">
              <a:rPr lang="en-GB" smtClean="0"/>
              <a:t>9</a:t>
            </a:fld>
            <a:endParaRPr lang="en-GB"/>
          </a:p>
        </p:txBody>
      </p:sp>
    </p:spTree>
    <p:extLst>
      <p:ext uri="{BB962C8B-B14F-4D97-AF65-F5344CB8AC3E}">
        <p14:creationId xmlns:p14="http://schemas.microsoft.com/office/powerpoint/2010/main" val="31504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WMP are responsible with rights 1-7 some joint with the CPS and Witness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MOJ are working on metrics around these.  </a:t>
            </a:r>
          </a:p>
          <a:p>
            <a:endParaRPr lang="en-GB" dirty="0"/>
          </a:p>
        </p:txBody>
      </p:sp>
      <p:sp>
        <p:nvSpPr>
          <p:cNvPr id="4" name="Slide Number Placeholder 3"/>
          <p:cNvSpPr>
            <a:spLocks noGrp="1"/>
          </p:cNvSpPr>
          <p:nvPr>
            <p:ph type="sldNum" sz="quarter" idx="5"/>
          </p:nvPr>
        </p:nvSpPr>
        <p:spPr/>
        <p:txBody>
          <a:bodyPr/>
          <a:lstStyle/>
          <a:p>
            <a:fld id="{C541CD90-E268-4F87-A34F-D97AEA8A6EF8}" type="slidenum">
              <a:rPr lang="en-GB" smtClean="0"/>
              <a:t>10</a:t>
            </a:fld>
            <a:endParaRPr lang="en-GB" dirty="0"/>
          </a:p>
        </p:txBody>
      </p:sp>
    </p:spTree>
    <p:extLst>
      <p:ext uri="{BB962C8B-B14F-4D97-AF65-F5344CB8AC3E}">
        <p14:creationId xmlns:p14="http://schemas.microsoft.com/office/powerpoint/2010/main" val="194920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41CD90-E268-4F87-A34F-D97AEA8A6EF8}" type="slidenum">
              <a:rPr lang="en-GB" smtClean="0"/>
              <a:t>12</a:t>
            </a:fld>
            <a:endParaRPr lang="en-GB" dirty="0"/>
          </a:p>
        </p:txBody>
      </p:sp>
    </p:spTree>
    <p:extLst>
      <p:ext uri="{BB962C8B-B14F-4D97-AF65-F5344CB8AC3E}">
        <p14:creationId xmlns:p14="http://schemas.microsoft.com/office/powerpoint/2010/main" val="418577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WMP has recently set up a Victims Thematic Board  (formerly the Victims Champion Group) through which they are working to strengthen compliance with the code and its 12 rights.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D91E0-4F39-47C6-84F1-F29AF67A0D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90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Criminal justice bodies collect specified metrics and victims feedback and conduct reviews of their own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compliance information is sent to PCCs to be collated and analysed for discussion at the local level via LCJBs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PCCs will report specified information from these local discussions up to the </a:t>
            </a:r>
            <a:r>
              <a:rPr lang="en-GB" dirty="0" err="1"/>
              <a:t>MoJ</a:t>
            </a:r>
            <a:r>
              <a:rPr lang="en-GB" dirty="0"/>
              <a:t> where the data is processed for publication and sent to the national oversight boards.</a:t>
            </a:r>
          </a:p>
          <a:p>
            <a:pPr lvl="0"/>
            <a:endParaRPr lang="en-GB" dirty="0"/>
          </a:p>
          <a:p>
            <a:pPr lvl="0"/>
            <a:r>
              <a:rPr lang="en-GB" dirty="0"/>
              <a:t>Code compliance information is then discussed at a national level by the national governance boards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D91E0-4F39-47C6-84F1-F29AF67A0D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22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1CD90-E268-4F87-A34F-D97AEA8A6EF8}" type="slidenum">
              <a:rPr lang="en-GB" smtClean="0"/>
              <a:t>17</a:t>
            </a:fld>
            <a:endParaRPr lang="en-GB"/>
          </a:p>
        </p:txBody>
      </p:sp>
    </p:spTree>
    <p:extLst>
      <p:ext uri="{BB962C8B-B14F-4D97-AF65-F5344CB8AC3E}">
        <p14:creationId xmlns:p14="http://schemas.microsoft.com/office/powerpoint/2010/main" val="14377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pic>
        <p:nvPicPr>
          <p:cNvPr id="7" name="Picture 6" descr="screen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
            <a:ext cx="9144000" cy="5142895"/>
          </a:xfrm>
          <a:prstGeom prst="rect">
            <a:avLst/>
          </a:prstGeom>
        </p:spPr>
      </p:pic>
    </p:spTree>
    <p:extLst>
      <p:ext uri="{BB962C8B-B14F-4D97-AF65-F5344CB8AC3E}">
        <p14:creationId xmlns:p14="http://schemas.microsoft.com/office/powerpoint/2010/main" val="92327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84203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9839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218159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50001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84345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4571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3785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09039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78268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68101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
        <p:nvSpPr>
          <p:cNvPr id="7" name="Title 6"/>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06077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40978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21386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206304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6A7674-0915-4787-893E-0C089266EED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A0014-7D8B-446F-9D99-CD76ECDC95C2}"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9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A7674-0915-4787-893E-0C089266EED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99521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6A7674-0915-4787-893E-0C089266EED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A0014-7D8B-446F-9D99-CD76ECDC95C2}"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6A7674-0915-4787-893E-0C089266EED4}" type="datetimeFigureOut">
              <a:rPr lang="en-GB" smtClean="0"/>
              <a:t>20/06/2025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218307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6A7674-0915-4787-893E-0C089266EED4}" type="datetimeFigureOut">
              <a:rPr lang="en-GB" smtClean="0"/>
              <a:t>20/06/2025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1013092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6A7674-0915-4787-893E-0C089266EED4}" type="datetimeFigureOut">
              <a:rPr lang="en-GB" smtClean="0"/>
              <a:t>20/06/2025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192561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6A7674-0915-4787-893E-0C089266EED4}" type="datetimeFigureOut">
              <a:rPr lang="en-GB" smtClean="0"/>
              <a:t>20/06/2025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23422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780269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16A7674-0915-4787-893E-0C089266EED4}" type="datetimeFigureOut">
              <a:rPr lang="en-GB" smtClean="0"/>
              <a:t>20/06/2025</a:t>
            </a:fld>
            <a:endParaRPr lang="en-GB"/>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BA0014-7D8B-446F-9D99-CD76ECDC95C2}" type="slidenum">
              <a:rPr lang="en-GB" smtClean="0"/>
              <a:t>‹#›</a:t>
            </a:fld>
            <a:endParaRPr lang="en-GB"/>
          </a:p>
        </p:txBody>
      </p:sp>
    </p:spTree>
    <p:extLst>
      <p:ext uri="{BB962C8B-B14F-4D97-AF65-F5344CB8AC3E}">
        <p14:creationId xmlns:p14="http://schemas.microsoft.com/office/powerpoint/2010/main" val="2621938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16A7674-0915-4787-893E-0C089266EED4}" type="datetimeFigureOut">
              <a:rPr lang="en-GB" smtClean="0"/>
              <a:t>20/06/2025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919049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A7674-0915-4787-893E-0C089266EED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4760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6A7674-0915-4787-893E-0C089266EED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A0014-7D8B-446F-9D99-CD76ECDC95C2}" type="slidenum">
              <a:rPr lang="en-GB" smtClean="0"/>
              <a:t>‹#›</a:t>
            </a:fld>
            <a:endParaRPr lang="en-GB"/>
          </a:p>
        </p:txBody>
      </p:sp>
    </p:spTree>
    <p:extLst>
      <p:ext uri="{BB962C8B-B14F-4D97-AF65-F5344CB8AC3E}">
        <p14:creationId xmlns:p14="http://schemas.microsoft.com/office/powerpoint/2010/main" val="343095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58025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5177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159460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220572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0923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36B8E25-7357-524D-B065-673B587026AA}"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078BE-02AC-BC4D-8A9C-84F7C0FC34F6}" type="slidenum">
              <a:rPr lang="en-US" smtClean="0"/>
              <a:t>‹#›</a:t>
            </a:fld>
            <a:endParaRPr lang="en-US" dirty="0"/>
          </a:p>
        </p:txBody>
      </p:sp>
    </p:spTree>
    <p:extLst>
      <p:ext uri="{BB962C8B-B14F-4D97-AF65-F5344CB8AC3E}">
        <p14:creationId xmlns:p14="http://schemas.microsoft.com/office/powerpoint/2010/main" val="307248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8078BE-02AC-BC4D-8A9C-84F7C0FC34F6}" type="slidenum">
              <a:rPr lang="en-US" smtClean="0"/>
              <a:t>‹#›</a:t>
            </a:fld>
            <a:endParaRPr lang="en-US" dirty="0"/>
          </a:p>
        </p:txBody>
      </p:sp>
      <p:pic>
        <p:nvPicPr>
          <p:cNvPr id="9" name="Picture 8" descr="screen 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5"/>
            <a:ext cx="9144000" cy="5142895"/>
          </a:xfrm>
          <a:prstGeom prst="rect">
            <a:avLst/>
          </a:prstGeom>
        </p:spPr>
      </p:pic>
    </p:spTree>
    <p:extLst>
      <p:ext uri="{BB962C8B-B14F-4D97-AF65-F5344CB8AC3E}">
        <p14:creationId xmlns:p14="http://schemas.microsoft.com/office/powerpoint/2010/main" val="48617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6B8E25-7357-524D-B065-673B587026AA}" type="datetimeFigureOut">
              <a:rPr lang="en-US" smtClean="0"/>
              <a:t>6/20/2025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8078BE-02AC-BC4D-8A9C-84F7C0FC34F6}" type="slidenum">
              <a:rPr lang="en-US" smtClean="0"/>
              <a:t>‹#›</a:t>
            </a:fld>
            <a:endParaRPr lang="en-US" dirty="0"/>
          </a:p>
        </p:txBody>
      </p:sp>
    </p:spTree>
    <p:extLst>
      <p:ext uri="{BB962C8B-B14F-4D97-AF65-F5344CB8AC3E}">
        <p14:creationId xmlns:p14="http://schemas.microsoft.com/office/powerpoint/2010/main" val="2904407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416A7674-0915-4787-893E-0C089266EED4}" type="datetimeFigureOut">
              <a:rPr lang="en-GB" smtClean="0"/>
              <a:t>20/06/2025</a:t>
            </a:fld>
            <a:endParaRPr lang="en-GB"/>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BEBA0014-7D8B-446F-9D99-CD76ECDC95C2}" type="slidenum">
              <a:rPr lang="en-GB" smtClean="0"/>
              <a:t>‹#›</a:t>
            </a:fld>
            <a:endParaRPr lang="en-GB"/>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42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18/10/relationships/comments" Target="../comments/modernComment_109_D7A3EE7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E_E4F511A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F_85C1E9AB.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1_98A67C7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5_E866F3F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18/10/relationships/comments" Target="../comments/modernComment_109_D7A3EE7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18/10/relationships/comments" Target="../comments/modernComment_109_D7A3EE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38601-DE27-4C2A-A661-F1A617154EEB}"/>
              </a:ext>
            </a:extLst>
          </p:cNvPr>
          <p:cNvPicPr>
            <a:picLocks noChangeAspect="1"/>
          </p:cNvPicPr>
          <p:nvPr/>
        </p:nvPicPr>
        <p:blipFill>
          <a:blip r:embed="rId2"/>
          <a:stretch>
            <a:fillRect/>
          </a:stretch>
        </p:blipFill>
        <p:spPr>
          <a:xfrm>
            <a:off x="0" y="4573"/>
            <a:ext cx="9144000" cy="5138927"/>
          </a:xfrm>
          <a:prstGeom prst="rect">
            <a:avLst/>
          </a:prstGeom>
        </p:spPr>
      </p:pic>
      <p:sp>
        <p:nvSpPr>
          <p:cNvPr id="6" name="Title 5">
            <a:extLst>
              <a:ext uri="{FF2B5EF4-FFF2-40B4-BE49-F238E27FC236}">
                <a16:creationId xmlns:a16="http://schemas.microsoft.com/office/drawing/2014/main" id="{155075CB-29C4-466E-9C3E-9E598C0609DA}"/>
              </a:ext>
            </a:extLst>
          </p:cNvPr>
          <p:cNvSpPr>
            <a:spLocks noGrp="1"/>
          </p:cNvSpPr>
          <p:nvPr>
            <p:ph type="ctrTitle"/>
          </p:nvPr>
        </p:nvSpPr>
        <p:spPr>
          <a:xfrm>
            <a:off x="169049" y="1752440"/>
            <a:ext cx="8673353" cy="1314449"/>
          </a:xfrm>
        </p:spPr>
        <p:txBody>
          <a:bodyPr>
            <a:normAutofit fontScale="90000"/>
          </a:bodyPr>
          <a:lstStyle/>
          <a:p>
            <a:r>
              <a:rPr lang="en-GB" dirty="0"/>
              <a:t>Accountability and Governance Board</a:t>
            </a:r>
            <a:br>
              <a:rPr lang="en-GB" dirty="0"/>
            </a:br>
            <a:r>
              <a:rPr lang="en-GB" dirty="0"/>
              <a:t>24</a:t>
            </a:r>
            <a:r>
              <a:rPr lang="en-GB" baseline="30000" dirty="0"/>
              <a:t>th</a:t>
            </a:r>
            <a:r>
              <a:rPr lang="en-GB" dirty="0"/>
              <a:t> June 2025</a:t>
            </a:r>
          </a:p>
        </p:txBody>
      </p:sp>
      <p:sp>
        <p:nvSpPr>
          <p:cNvPr id="7" name="Subtitle 6">
            <a:extLst>
              <a:ext uri="{FF2B5EF4-FFF2-40B4-BE49-F238E27FC236}">
                <a16:creationId xmlns:a16="http://schemas.microsoft.com/office/drawing/2014/main" id="{5C1FECFD-E04D-4260-82D4-5C50FDC32EAF}"/>
              </a:ext>
            </a:extLst>
          </p:cNvPr>
          <p:cNvSpPr>
            <a:spLocks noGrp="1"/>
          </p:cNvSpPr>
          <p:nvPr>
            <p:ph type="subTitle" idx="1"/>
          </p:nvPr>
        </p:nvSpPr>
        <p:spPr>
          <a:xfrm>
            <a:off x="1371600" y="3391060"/>
            <a:ext cx="6400800" cy="1314450"/>
          </a:xfrm>
        </p:spPr>
        <p:txBody>
          <a:bodyPr/>
          <a:lstStyle/>
          <a:p>
            <a:r>
              <a:rPr lang="en-GB" dirty="0">
                <a:solidFill>
                  <a:schemeClr val="tx1"/>
                </a:solidFill>
              </a:rPr>
              <a:t>Simon Down – Head of Policy</a:t>
            </a:r>
          </a:p>
        </p:txBody>
      </p:sp>
    </p:spTree>
    <p:extLst>
      <p:ext uri="{BB962C8B-B14F-4D97-AF65-F5344CB8AC3E}">
        <p14:creationId xmlns:p14="http://schemas.microsoft.com/office/powerpoint/2010/main" val="335452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3BE0D37-B433-41D1-9DD7-6365EEDF3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88"/>
            <a:ext cx="9084460" cy="511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4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7BC11-A4EF-4122-B3AA-D7CAC9C11C2B}"/>
              </a:ext>
            </a:extLst>
          </p:cNvPr>
          <p:cNvSpPr>
            <a:spLocks noGrp="1"/>
          </p:cNvSpPr>
          <p:nvPr>
            <p:ph idx="1"/>
          </p:nvPr>
        </p:nvSpPr>
        <p:spPr/>
        <p:txBody>
          <a:bodyPr/>
          <a:lstStyle/>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b="1" dirty="0">
                <a:solidFill>
                  <a:prstClr val="black">
                    <a:lumMod val="75000"/>
                    <a:lumOff val="25000"/>
                  </a:prstClr>
                </a:solidFill>
              </a:rPr>
              <a:t>The Victims' Code has been around for quite some time.  </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1990 -The Victims' Charter was introduced on 22 February 1990, which coincided with European Victims’ Day. It set out the rights and expectations for victims of crime.</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2004 – The Domestic Violence, Crime and Victims Act was passed, laying the groundwork for the Victims' Code.</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2006 – The first Victims' Code came into effect, setting out the rights of victims and the responsibilities of criminal justice agencies.</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2015 – A revision was made to align with the European Union Victims’ Directive, introducing new measures to improve victim support.</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2021 – The latest revision came into effect, restructuring victim entitlements into 12 overarching rights, making them clearer and more accessible.</a:t>
            </a:r>
          </a:p>
          <a:p>
            <a:pPr marL="91440" lvl="0" indent="-91440" defTabSz="914400">
              <a:lnSpc>
                <a:spcPct val="90000"/>
              </a:lnSpc>
              <a:spcBef>
                <a:spcPts val="1200"/>
              </a:spcBef>
              <a:spcAft>
                <a:spcPts val="200"/>
              </a:spcAft>
              <a:buClr>
                <a:srgbClr val="92278F"/>
              </a:buClr>
              <a:buSzPct val="100000"/>
              <a:buFont typeface="Calibri" panose="020F0502020204030204" pitchFamily="34" charset="0"/>
              <a:buChar char=" "/>
            </a:pPr>
            <a:r>
              <a:rPr lang="en-US" sz="1400" dirty="0">
                <a:solidFill>
                  <a:prstClr val="black">
                    <a:lumMod val="75000"/>
                    <a:lumOff val="25000"/>
                  </a:prstClr>
                </a:solidFill>
              </a:rPr>
              <a:t>2024 – The Victims and Prisoners Act was introduced, further strengthening victim rights and compliance measures.</a:t>
            </a:r>
            <a:endParaRPr lang="en-GB" sz="1400" dirty="0">
              <a:solidFill>
                <a:prstClr val="black">
                  <a:lumMod val="75000"/>
                  <a:lumOff val="25000"/>
                </a:prstClr>
              </a:solidFill>
            </a:endParaRPr>
          </a:p>
          <a:p>
            <a:pPr marL="0" indent="0">
              <a:buNone/>
            </a:pPr>
            <a:endParaRPr lang="en-GB" dirty="0"/>
          </a:p>
        </p:txBody>
      </p:sp>
      <p:sp>
        <p:nvSpPr>
          <p:cNvPr id="3" name="Title 2">
            <a:extLst>
              <a:ext uri="{FF2B5EF4-FFF2-40B4-BE49-F238E27FC236}">
                <a16:creationId xmlns:a16="http://schemas.microsoft.com/office/drawing/2014/main" id="{EEF6D767-71ED-4FC1-A191-F4750039DC89}"/>
              </a:ext>
            </a:extLst>
          </p:cNvPr>
          <p:cNvSpPr>
            <a:spLocks noGrp="1"/>
          </p:cNvSpPr>
          <p:nvPr>
            <p:ph type="title"/>
          </p:nvPr>
        </p:nvSpPr>
        <p:spPr>
          <a:xfrm>
            <a:off x="628650" y="274638"/>
            <a:ext cx="7886700" cy="757749"/>
          </a:xfrm>
        </p:spPr>
        <p:txBody>
          <a:bodyPr/>
          <a:lstStyle/>
          <a:p>
            <a:pPr algn="l"/>
            <a:r>
              <a:rPr lang="en-GB" dirty="0"/>
              <a:t>Timeline </a:t>
            </a:r>
          </a:p>
        </p:txBody>
      </p:sp>
    </p:spTree>
    <p:extLst>
      <p:ext uri="{BB962C8B-B14F-4D97-AF65-F5344CB8AC3E}">
        <p14:creationId xmlns:p14="http://schemas.microsoft.com/office/powerpoint/2010/main" val="282999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D17F3-44C8-4B3B-80E9-9C611FE955DE}"/>
              </a:ext>
            </a:extLst>
          </p:cNvPr>
          <p:cNvSpPr>
            <a:spLocks noGrp="1"/>
          </p:cNvSpPr>
          <p:nvPr>
            <p:ph idx="1"/>
          </p:nvPr>
        </p:nvSpPr>
        <p:spPr>
          <a:xfrm>
            <a:off x="457200" y="1200150"/>
            <a:ext cx="8229600" cy="3736973"/>
          </a:xfrm>
        </p:spPr>
        <p:txBody>
          <a:bodyPr/>
          <a:lstStyle/>
          <a:p>
            <a:pPr marL="0" lvl="0" indent="0" defTabSz="914400">
              <a:lnSpc>
                <a:spcPct val="90000"/>
              </a:lnSpc>
              <a:spcBef>
                <a:spcPts val="1200"/>
              </a:spcBef>
              <a:spcAft>
                <a:spcPts val="200"/>
              </a:spcAft>
              <a:buClr>
                <a:srgbClr val="92278F"/>
              </a:buClr>
              <a:buSzPct val="100000"/>
              <a:buNone/>
            </a:pPr>
            <a:r>
              <a:rPr lang="en-US" sz="1400" dirty="0">
                <a:solidFill>
                  <a:prstClr val="black">
                    <a:lumMod val="75000"/>
                    <a:lumOff val="25000"/>
                  </a:prstClr>
                </a:solidFill>
              </a:rPr>
              <a:t>The Victims and Prisoners Act places a duty on criminal justice bodies and PCCs to keep compliance with the Victims Code under review.</a:t>
            </a:r>
          </a:p>
          <a:p>
            <a:pPr marL="0" lvl="0" indent="0" defTabSz="914400">
              <a:lnSpc>
                <a:spcPct val="90000"/>
              </a:lnSpc>
              <a:spcBef>
                <a:spcPts val="1200"/>
              </a:spcBef>
              <a:spcAft>
                <a:spcPts val="200"/>
              </a:spcAft>
              <a:buClr>
                <a:srgbClr val="92278F"/>
              </a:buClr>
              <a:buSzPct val="100000"/>
              <a:buNone/>
            </a:pPr>
            <a:r>
              <a:rPr lang="en-US" sz="1400" b="1" dirty="0">
                <a:solidFill>
                  <a:prstClr val="black">
                    <a:lumMod val="75000"/>
                    <a:lumOff val="25000"/>
                  </a:prstClr>
                </a:solidFill>
              </a:rPr>
              <a:t>Who does the duty apply to?</a:t>
            </a:r>
          </a:p>
          <a:p>
            <a:pPr marL="457200" lvl="0" indent="-457200" defTabSz="914400">
              <a:lnSpc>
                <a:spcPct val="90000"/>
              </a:lnSpc>
              <a:spcBef>
                <a:spcPts val="1200"/>
              </a:spcBef>
              <a:spcAft>
                <a:spcPts val="200"/>
              </a:spcAft>
              <a:buClr>
                <a:srgbClr val="92278F"/>
              </a:buClr>
              <a:buSzPct val="100000"/>
              <a:buFont typeface="+mj-lt"/>
              <a:buAutoNum type="arabicPeriod"/>
            </a:pPr>
            <a:r>
              <a:rPr lang="en-US" sz="1400" b="1" dirty="0">
                <a:solidFill>
                  <a:prstClr val="black">
                    <a:lumMod val="75000"/>
                    <a:lumOff val="25000"/>
                  </a:prstClr>
                </a:solidFill>
              </a:rPr>
              <a:t>Lead convener</a:t>
            </a:r>
            <a:r>
              <a:rPr lang="en-US" sz="1400" dirty="0">
                <a:solidFill>
                  <a:prstClr val="black">
                    <a:lumMod val="75000"/>
                    <a:lumOff val="25000"/>
                  </a:prstClr>
                </a:solidFill>
              </a:rPr>
              <a:t>; PCC</a:t>
            </a:r>
          </a:p>
          <a:p>
            <a:pPr marL="457200" lvl="0" indent="-457200" defTabSz="914400">
              <a:lnSpc>
                <a:spcPct val="90000"/>
              </a:lnSpc>
              <a:spcBef>
                <a:spcPts val="1200"/>
              </a:spcBef>
              <a:spcAft>
                <a:spcPts val="200"/>
              </a:spcAft>
              <a:buClr>
                <a:srgbClr val="92278F"/>
              </a:buClr>
              <a:buSzPct val="100000"/>
              <a:buFont typeface="+mj-lt"/>
              <a:buAutoNum type="arabicPeriod"/>
            </a:pPr>
            <a:r>
              <a:rPr lang="en-US" sz="1400" b="1" dirty="0">
                <a:solidFill>
                  <a:prstClr val="black">
                    <a:lumMod val="75000"/>
                    <a:lumOff val="25000"/>
                  </a:prstClr>
                </a:solidFill>
              </a:rPr>
              <a:t>Local Criminal Justice Bodies</a:t>
            </a:r>
            <a:r>
              <a:rPr lang="en-US" sz="1400" dirty="0">
                <a:solidFill>
                  <a:prstClr val="black">
                    <a:lumMod val="75000"/>
                    <a:lumOff val="25000"/>
                  </a:prstClr>
                </a:solidFill>
              </a:rPr>
              <a:t>; All local police forces in England and Wales; CPS;HMCTS;HMPPS ; Youth Offending Teams</a:t>
            </a:r>
          </a:p>
          <a:p>
            <a:pPr marL="457200" lvl="0" indent="-457200" defTabSz="914400">
              <a:lnSpc>
                <a:spcPct val="90000"/>
              </a:lnSpc>
              <a:spcBef>
                <a:spcPts val="1200"/>
              </a:spcBef>
              <a:spcAft>
                <a:spcPts val="200"/>
              </a:spcAft>
              <a:buClr>
                <a:srgbClr val="92278F"/>
              </a:buClr>
              <a:buSzPct val="100000"/>
              <a:buFont typeface="+mj-lt"/>
              <a:buAutoNum type="arabicPeriod"/>
            </a:pPr>
            <a:r>
              <a:rPr lang="en-US" sz="1400" b="1" dirty="0">
                <a:solidFill>
                  <a:prstClr val="black">
                    <a:lumMod val="75000"/>
                    <a:lumOff val="25000"/>
                  </a:prstClr>
                </a:solidFill>
              </a:rPr>
              <a:t>Non territorial police forces</a:t>
            </a:r>
            <a:r>
              <a:rPr lang="en-US" sz="1400" dirty="0">
                <a:solidFill>
                  <a:prstClr val="black">
                    <a:lumMod val="75000"/>
                    <a:lumOff val="25000"/>
                  </a:prstClr>
                </a:solidFill>
              </a:rPr>
              <a:t>; Ministry of </a:t>
            </a:r>
            <a:r>
              <a:rPr lang="en-US" sz="1400" dirty="0" err="1">
                <a:solidFill>
                  <a:prstClr val="black">
                    <a:lumMod val="75000"/>
                    <a:lumOff val="25000"/>
                  </a:prstClr>
                </a:solidFill>
              </a:rPr>
              <a:t>Defence</a:t>
            </a:r>
            <a:r>
              <a:rPr lang="en-US" sz="1400" dirty="0">
                <a:solidFill>
                  <a:prstClr val="black">
                    <a:lumMod val="75000"/>
                    <a:lumOff val="25000"/>
                  </a:prstClr>
                </a:solidFill>
              </a:rPr>
              <a:t>, British Transport Police</a:t>
            </a:r>
          </a:p>
          <a:p>
            <a:pPr marL="0" lvl="0" indent="0" algn="ctr" defTabSz="914400">
              <a:lnSpc>
                <a:spcPct val="90000"/>
              </a:lnSpc>
              <a:spcBef>
                <a:spcPts val="1200"/>
              </a:spcBef>
              <a:spcAft>
                <a:spcPts val="200"/>
              </a:spcAft>
              <a:buClr>
                <a:srgbClr val="92278F"/>
              </a:buClr>
              <a:buSzPct val="100000"/>
              <a:buNone/>
            </a:pPr>
            <a:r>
              <a:rPr lang="en-US" sz="1400" b="1" dirty="0">
                <a:solidFill>
                  <a:prstClr val="black">
                    <a:lumMod val="75000"/>
                    <a:lumOff val="25000"/>
                  </a:prstClr>
                </a:solidFill>
              </a:rPr>
              <a:t>What will the duty do?</a:t>
            </a:r>
          </a:p>
          <a:p>
            <a:pPr marL="0" lvl="0" indent="0" defTabSz="914400">
              <a:lnSpc>
                <a:spcPct val="90000"/>
              </a:lnSpc>
              <a:spcBef>
                <a:spcPts val="1200"/>
              </a:spcBef>
              <a:spcAft>
                <a:spcPts val="200"/>
              </a:spcAft>
              <a:buClr>
                <a:srgbClr val="92278F"/>
              </a:buClr>
              <a:buSzPct val="100000"/>
              <a:buNone/>
            </a:pPr>
            <a:r>
              <a:rPr lang="en-US" sz="1400" dirty="0">
                <a:solidFill>
                  <a:prstClr val="black">
                    <a:lumMod val="75000"/>
                    <a:lumOff val="25000"/>
                  </a:prstClr>
                </a:solidFill>
              </a:rPr>
              <a:t>Improve monitoring of the delivery of the Code amongst the bodies who have the most interaction with victims, ✓ Improve transparency of the delivery of the Code, through publishing resulting Code compliance data, ✓ Improve delivery of the Code, through the sharing of best practice and a focus on improving performance. </a:t>
            </a:r>
            <a:endParaRPr lang="en-GB" sz="1400" dirty="0">
              <a:solidFill>
                <a:prstClr val="black">
                  <a:lumMod val="75000"/>
                  <a:lumOff val="25000"/>
                </a:prstClr>
              </a:solidFill>
            </a:endParaRPr>
          </a:p>
          <a:p>
            <a:endParaRPr lang="en-GB" dirty="0"/>
          </a:p>
        </p:txBody>
      </p:sp>
      <p:sp>
        <p:nvSpPr>
          <p:cNvPr id="3" name="Title 2">
            <a:extLst>
              <a:ext uri="{FF2B5EF4-FFF2-40B4-BE49-F238E27FC236}">
                <a16:creationId xmlns:a16="http://schemas.microsoft.com/office/drawing/2014/main" id="{F8E230BB-C0FA-48EA-92CF-5F33906206B6}"/>
              </a:ext>
            </a:extLst>
          </p:cNvPr>
          <p:cNvSpPr>
            <a:spLocks noGrp="1"/>
          </p:cNvSpPr>
          <p:nvPr>
            <p:ph type="title"/>
          </p:nvPr>
        </p:nvSpPr>
        <p:spPr>
          <a:xfrm>
            <a:off x="382843" y="206376"/>
            <a:ext cx="7886700" cy="904669"/>
          </a:xfrm>
        </p:spPr>
        <p:txBody>
          <a:bodyPr/>
          <a:lstStyle/>
          <a:p>
            <a:pPr algn="l"/>
            <a:r>
              <a:rPr lang="en-GB" sz="3600" dirty="0"/>
              <a:t>Compliance with the victims code</a:t>
            </a:r>
          </a:p>
        </p:txBody>
      </p:sp>
    </p:spTree>
    <p:extLst>
      <p:ext uri="{BB962C8B-B14F-4D97-AF65-F5344CB8AC3E}">
        <p14:creationId xmlns:p14="http://schemas.microsoft.com/office/powerpoint/2010/main" val="428179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63B9-E434-4162-9130-0983786B04B6}"/>
              </a:ext>
            </a:extLst>
          </p:cNvPr>
          <p:cNvSpPr>
            <a:spLocks noGrp="1"/>
          </p:cNvSpPr>
          <p:nvPr>
            <p:ph type="title"/>
          </p:nvPr>
        </p:nvSpPr>
        <p:spPr/>
        <p:txBody>
          <a:bodyPr/>
          <a:lstStyle/>
          <a:p>
            <a:r>
              <a:rPr lang="en-GB" dirty="0"/>
              <a:t>Code Compliance – how will it work</a:t>
            </a:r>
          </a:p>
        </p:txBody>
      </p:sp>
      <p:sp>
        <p:nvSpPr>
          <p:cNvPr id="3" name="Content Placeholder 2">
            <a:extLst>
              <a:ext uri="{FF2B5EF4-FFF2-40B4-BE49-F238E27FC236}">
                <a16:creationId xmlns:a16="http://schemas.microsoft.com/office/drawing/2014/main" id="{D437553C-1653-4FFC-B60F-404DBE02767F}"/>
              </a:ext>
            </a:extLst>
          </p:cNvPr>
          <p:cNvSpPr>
            <a:spLocks noGrp="1"/>
          </p:cNvSpPr>
          <p:nvPr>
            <p:ph idx="1"/>
          </p:nvPr>
        </p:nvSpPr>
        <p:spPr/>
        <p:txBody>
          <a:bodyPr/>
          <a:lstStyle/>
          <a:p>
            <a:r>
              <a:rPr lang="en-US" b="1" dirty="0"/>
              <a:t>The criminal justice bodies will be required to collect and share the following: </a:t>
            </a:r>
          </a:p>
          <a:p>
            <a:endParaRPr lang="en-US" dirty="0"/>
          </a:p>
          <a:p>
            <a:endParaRPr lang="en-GB" dirty="0"/>
          </a:p>
        </p:txBody>
      </p:sp>
      <p:sp>
        <p:nvSpPr>
          <p:cNvPr id="4" name="Rectangle: Rounded Corners 3">
            <a:extLst>
              <a:ext uri="{FF2B5EF4-FFF2-40B4-BE49-F238E27FC236}">
                <a16:creationId xmlns:a16="http://schemas.microsoft.com/office/drawing/2014/main" id="{AEE7EB78-A023-48D7-8793-C60CB9D3C107}"/>
              </a:ext>
            </a:extLst>
          </p:cNvPr>
          <p:cNvSpPr/>
          <p:nvPr/>
        </p:nvSpPr>
        <p:spPr>
          <a:xfrm>
            <a:off x="708661" y="2012674"/>
            <a:ext cx="2236304" cy="1319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prstClr val="white"/>
                </a:solidFill>
                <a:latin typeface="Calibri" panose="020F0502020204030204"/>
              </a:rPr>
              <a:t>Compliance metrics</a:t>
            </a:r>
          </a:p>
          <a:p>
            <a:pPr algn="ctr" defTabSz="685800">
              <a:defRPr/>
            </a:pPr>
            <a:r>
              <a:rPr lang="en-US" sz="1350" dirty="0">
                <a:solidFill>
                  <a:prstClr val="white"/>
                </a:solidFill>
                <a:latin typeface="Calibri" panose="020F0502020204030204"/>
              </a:rPr>
              <a:t>To enable quantitative monitoring of the delivery of each Code entitlement.</a:t>
            </a:r>
            <a:endParaRPr lang="en-GB" sz="1350" dirty="0">
              <a:solidFill>
                <a:prstClr val="white"/>
              </a:solidFill>
              <a:latin typeface="Calibri" panose="020F0502020204030204"/>
            </a:endParaRPr>
          </a:p>
          <a:p>
            <a:pPr algn="ctr" defTabSz="685800">
              <a:defRPr/>
            </a:pPr>
            <a:endParaRPr lang="en-GB" sz="1350" dirty="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F2233D72-B64E-47CD-9AA3-07D826C1D739}"/>
              </a:ext>
            </a:extLst>
          </p:cNvPr>
          <p:cNvSpPr/>
          <p:nvPr/>
        </p:nvSpPr>
        <p:spPr>
          <a:xfrm>
            <a:off x="3491617" y="2012674"/>
            <a:ext cx="2236304" cy="141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prstClr val="white"/>
                </a:solidFill>
                <a:latin typeface="Calibri" panose="020F0502020204030204"/>
              </a:rPr>
              <a:t>Victim feedback</a:t>
            </a:r>
          </a:p>
          <a:p>
            <a:pPr algn="ctr" defTabSz="685800">
              <a:defRPr/>
            </a:pPr>
            <a:r>
              <a:rPr lang="en-US" sz="1350" dirty="0">
                <a:solidFill>
                  <a:prstClr val="white"/>
                </a:solidFill>
                <a:latin typeface="Calibri" panose="020F0502020204030204"/>
              </a:rPr>
              <a:t>To capture aspects of the Code which are better monitored via the victims’ views and to gain specific insights into the victims’ experience.</a:t>
            </a:r>
            <a:endParaRPr lang="en-GB" sz="1350" dirty="0">
              <a:solidFill>
                <a:prstClr val="white"/>
              </a:solidFill>
              <a:latin typeface="Calibri" panose="020F0502020204030204"/>
            </a:endParaRPr>
          </a:p>
        </p:txBody>
      </p:sp>
      <p:sp>
        <p:nvSpPr>
          <p:cNvPr id="6" name="Rectangle: Rounded Corners 5">
            <a:extLst>
              <a:ext uri="{FF2B5EF4-FFF2-40B4-BE49-F238E27FC236}">
                <a16:creationId xmlns:a16="http://schemas.microsoft.com/office/drawing/2014/main" id="{9C0937C3-F09C-4541-AD19-A37F329BBE88}"/>
              </a:ext>
            </a:extLst>
          </p:cNvPr>
          <p:cNvSpPr/>
          <p:nvPr/>
        </p:nvSpPr>
        <p:spPr>
          <a:xfrm>
            <a:off x="6244756" y="2012674"/>
            <a:ext cx="2236304" cy="1319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prstClr val="white"/>
                </a:solidFill>
                <a:latin typeface="Calibri" panose="020F0502020204030204"/>
              </a:rPr>
              <a:t>Self reporting</a:t>
            </a:r>
          </a:p>
          <a:p>
            <a:pPr algn="ctr" defTabSz="685800">
              <a:defRPr/>
            </a:pPr>
            <a:r>
              <a:rPr lang="en-US" sz="1350" dirty="0">
                <a:solidFill>
                  <a:prstClr val="white"/>
                </a:solidFill>
                <a:latin typeface="Calibri" panose="020F0502020204030204"/>
              </a:rPr>
              <a:t>To ensure criminal justice bodies review their processes and whether they’re working.</a:t>
            </a:r>
            <a:endParaRPr lang="en-GB" sz="1350" dirty="0">
              <a:solidFill>
                <a:prstClr val="white"/>
              </a:solidFill>
              <a:latin typeface="Calibri" panose="020F0502020204030204"/>
            </a:endParaRPr>
          </a:p>
        </p:txBody>
      </p:sp>
      <p:sp>
        <p:nvSpPr>
          <p:cNvPr id="7" name="Rectangle: Rounded Corners 6">
            <a:extLst>
              <a:ext uri="{FF2B5EF4-FFF2-40B4-BE49-F238E27FC236}">
                <a16:creationId xmlns:a16="http://schemas.microsoft.com/office/drawing/2014/main" id="{E8AD2600-193C-48D5-B17A-426658B6462D}"/>
              </a:ext>
            </a:extLst>
          </p:cNvPr>
          <p:cNvSpPr/>
          <p:nvPr/>
        </p:nvSpPr>
        <p:spPr>
          <a:xfrm>
            <a:off x="1513232" y="3600450"/>
            <a:ext cx="6313833" cy="1125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These three areas of compliance information will allow criminal justice bodies and PCCs to review the delivery of the Code. They will come together to build a useful picture of the delivery of a Code entitlement. PCCs will be provided with funding for up to two Senior Data Analysts per office to enable the collation and analysis of this information.</a:t>
            </a:r>
            <a:endParaRPr lang="en-GB" sz="1350" dirty="0">
              <a:solidFill>
                <a:prstClr val="white"/>
              </a:solidFill>
              <a:latin typeface="Calibri" panose="020F0502020204030204"/>
            </a:endParaRPr>
          </a:p>
        </p:txBody>
      </p:sp>
    </p:spTree>
    <p:extLst>
      <p:ext uri="{BB962C8B-B14F-4D97-AF65-F5344CB8AC3E}">
        <p14:creationId xmlns:p14="http://schemas.microsoft.com/office/powerpoint/2010/main" val="300960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559-19B6-4996-ABBE-07BC8E212B90}"/>
              </a:ext>
            </a:extLst>
          </p:cNvPr>
          <p:cNvSpPr>
            <a:spLocks noGrp="1"/>
          </p:cNvSpPr>
          <p:nvPr>
            <p:ph type="title"/>
          </p:nvPr>
        </p:nvSpPr>
        <p:spPr/>
        <p:txBody>
          <a:bodyPr/>
          <a:lstStyle/>
          <a:p>
            <a:r>
              <a:rPr lang="en-GB" dirty="0"/>
              <a:t>Governance Process</a:t>
            </a:r>
          </a:p>
        </p:txBody>
      </p:sp>
      <p:graphicFrame>
        <p:nvGraphicFramePr>
          <p:cNvPr id="4" name="Content Placeholder 3">
            <a:extLst>
              <a:ext uri="{FF2B5EF4-FFF2-40B4-BE49-F238E27FC236}">
                <a16:creationId xmlns:a16="http://schemas.microsoft.com/office/drawing/2014/main" id="{6E823789-274F-49F6-A331-65F3FB3E1221}"/>
              </a:ext>
            </a:extLst>
          </p:cNvPr>
          <p:cNvGraphicFramePr>
            <a:graphicFrameLocks noGrp="1"/>
          </p:cNvGraphicFramePr>
          <p:nvPr>
            <p:ph idx="1"/>
            <p:extLst/>
          </p:nvPr>
        </p:nvGraphicFramePr>
        <p:xfrm>
          <a:off x="822960" y="321944"/>
          <a:ext cx="7543800" cy="3684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724306E0-330B-43CE-A0F3-4F0887F1ED83}"/>
              </a:ext>
            </a:extLst>
          </p:cNvPr>
          <p:cNvSpPr/>
          <p:nvPr/>
        </p:nvSpPr>
        <p:spPr>
          <a:xfrm>
            <a:off x="1597716" y="3384274"/>
            <a:ext cx="2482298" cy="1244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825" dirty="0">
                <a:solidFill>
                  <a:prstClr val="white"/>
                </a:solidFill>
                <a:latin typeface="Calibri" panose="020F0502020204030204"/>
              </a:rPr>
              <a:t>Local Discussions</a:t>
            </a:r>
          </a:p>
          <a:p>
            <a:pPr algn="ctr" defTabSz="685800">
              <a:defRPr/>
            </a:pPr>
            <a:r>
              <a:rPr lang="en-US" sz="825" dirty="0">
                <a:solidFill>
                  <a:prstClr val="white"/>
                </a:solidFill>
                <a:latin typeface="Calibri" panose="020F0502020204030204"/>
              </a:rPr>
              <a:t> Chaired by PCCs with representatives from each of the bodies subject to the duty. Will review the local data, focusing on high and low compliance, sharing of best practice, and actions to improve performance</a:t>
            </a:r>
            <a:r>
              <a:rPr lang="en-US" sz="1350" dirty="0">
                <a:solidFill>
                  <a:prstClr val="white"/>
                </a:solidFill>
                <a:latin typeface="Calibri" panose="020F0502020204030204"/>
              </a:rPr>
              <a:t>. </a:t>
            </a:r>
            <a:endParaRPr lang="en-GB" sz="1350" dirty="0">
              <a:solidFill>
                <a:prstClr val="white"/>
              </a:solidFill>
              <a:latin typeface="Calibri" panose="020F0502020204030204"/>
            </a:endParaRPr>
          </a:p>
        </p:txBody>
      </p:sp>
      <p:sp>
        <p:nvSpPr>
          <p:cNvPr id="6" name="Oval 5">
            <a:extLst>
              <a:ext uri="{FF2B5EF4-FFF2-40B4-BE49-F238E27FC236}">
                <a16:creationId xmlns:a16="http://schemas.microsoft.com/office/drawing/2014/main" id="{4D4D5F13-DDE7-4A7C-A46D-0F85509FF157}"/>
              </a:ext>
            </a:extLst>
          </p:cNvPr>
          <p:cNvSpPr/>
          <p:nvPr/>
        </p:nvSpPr>
        <p:spPr>
          <a:xfrm>
            <a:off x="5063986" y="3384274"/>
            <a:ext cx="2482298" cy="1244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825" dirty="0">
                <a:solidFill>
                  <a:prstClr val="white"/>
                </a:solidFill>
                <a:latin typeface="Calibri" panose="020F0502020204030204"/>
              </a:rPr>
              <a:t>National Oversight </a:t>
            </a:r>
          </a:p>
          <a:p>
            <a:pPr algn="ctr" defTabSz="685800">
              <a:defRPr/>
            </a:pPr>
            <a:r>
              <a:rPr lang="en-US" sz="825" dirty="0">
                <a:solidFill>
                  <a:prstClr val="white"/>
                </a:solidFill>
                <a:latin typeface="Calibri" panose="020F0502020204030204"/>
              </a:rPr>
              <a:t>The national governance boards will provide cross-cutting oversight of the compliance duty. These boards will provide strategic insights, share best practices, and provide an escalation route for issues that cannot be resolved locally</a:t>
            </a:r>
            <a:endParaRPr lang="en-GB" sz="825" dirty="0">
              <a:solidFill>
                <a:prstClr val="white"/>
              </a:solidFill>
              <a:latin typeface="Calibri" panose="020F0502020204030204"/>
            </a:endParaRPr>
          </a:p>
        </p:txBody>
      </p:sp>
    </p:spTree>
    <p:extLst>
      <p:ext uri="{BB962C8B-B14F-4D97-AF65-F5344CB8AC3E}">
        <p14:creationId xmlns:p14="http://schemas.microsoft.com/office/powerpoint/2010/main" val="94909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E7A8-CC35-49FC-8B54-BC8A40E82041}"/>
              </a:ext>
            </a:extLst>
          </p:cNvPr>
          <p:cNvSpPr>
            <a:spLocks noGrp="1"/>
          </p:cNvSpPr>
          <p:nvPr>
            <p:ph type="title"/>
          </p:nvPr>
        </p:nvSpPr>
        <p:spPr/>
        <p:txBody>
          <a:bodyPr/>
          <a:lstStyle/>
          <a:p>
            <a:r>
              <a:rPr lang="en-GB" dirty="0"/>
              <a:t>Police and Crime Plan Commitments</a:t>
            </a:r>
          </a:p>
        </p:txBody>
      </p:sp>
      <p:sp>
        <p:nvSpPr>
          <p:cNvPr id="3" name="Content Placeholder 2">
            <a:extLst>
              <a:ext uri="{FF2B5EF4-FFF2-40B4-BE49-F238E27FC236}">
                <a16:creationId xmlns:a16="http://schemas.microsoft.com/office/drawing/2014/main" id="{F8F7DFF5-7E08-4F5C-BC65-D674E3FCC573}"/>
              </a:ext>
            </a:extLst>
          </p:cNvPr>
          <p:cNvSpPr>
            <a:spLocks noGrp="1"/>
          </p:cNvSpPr>
          <p:nvPr>
            <p:ph idx="1"/>
          </p:nvPr>
        </p:nvSpPr>
        <p:spPr/>
        <p:txBody>
          <a:bodyPr/>
          <a:lstStyle/>
          <a:p>
            <a:pPr marL="342900" indent="-342900">
              <a:buFont typeface="+mj-lt"/>
              <a:buAutoNum type="arabicPeriod"/>
            </a:pPr>
            <a:r>
              <a:rPr lang="en-GB" dirty="0"/>
              <a:t>I am committed to enforcing the VCOP within WMP</a:t>
            </a:r>
          </a:p>
          <a:p>
            <a:pPr marL="342900" indent="-342900">
              <a:buFont typeface="+mj-lt"/>
              <a:buAutoNum type="arabicPeriod"/>
            </a:pPr>
            <a:r>
              <a:rPr lang="en-GB" dirty="0"/>
              <a:t>I expect them to produce and auditable and proven account of their compliance</a:t>
            </a:r>
          </a:p>
          <a:p>
            <a:pPr marL="342900" indent="-342900">
              <a:buFont typeface="+mj-lt"/>
              <a:buAutoNum type="arabicPeriod"/>
            </a:pPr>
            <a:r>
              <a:rPr lang="en-GB" dirty="0"/>
              <a:t>I will hold the wider CJS accountable through the LCJB</a:t>
            </a:r>
          </a:p>
          <a:p>
            <a:pPr marL="342900" indent="-342900">
              <a:buFont typeface="+mj-lt"/>
              <a:buAutoNum type="arabicPeriod"/>
            </a:pPr>
            <a:r>
              <a:rPr lang="en-GB" dirty="0"/>
              <a:t>I will campaign for meaningful sanctions fir non compliance with the VCOP ensuring accountability across the system</a:t>
            </a:r>
          </a:p>
          <a:p>
            <a:pPr marL="342900" indent="-342900">
              <a:buFont typeface="+mj-lt"/>
              <a:buAutoNum type="arabicPeriod"/>
            </a:pPr>
            <a:r>
              <a:rPr lang="en-GB" dirty="0"/>
              <a:t>I will strengthen the support provided by victim services to advocate in behalf of victims</a:t>
            </a:r>
          </a:p>
          <a:p>
            <a:pPr marL="342900" indent="-342900">
              <a:buFont typeface="+mj-lt"/>
              <a:buAutoNum type="arabicPeriod"/>
            </a:pPr>
            <a:r>
              <a:rPr lang="en-GB" dirty="0"/>
              <a:t>I will campaign for criminal justice inspectorates to place a focus on delivery of victims rights within their regular inspections</a:t>
            </a:r>
          </a:p>
        </p:txBody>
      </p:sp>
    </p:spTree>
    <p:extLst>
      <p:ext uri="{BB962C8B-B14F-4D97-AF65-F5344CB8AC3E}">
        <p14:creationId xmlns:p14="http://schemas.microsoft.com/office/powerpoint/2010/main" val="300318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2933-5E2F-4649-91E7-BF9377A0F9A2}"/>
              </a:ext>
            </a:extLst>
          </p:cNvPr>
          <p:cNvSpPr>
            <a:spLocks noGrp="1"/>
          </p:cNvSpPr>
          <p:nvPr>
            <p:ph type="title"/>
          </p:nvPr>
        </p:nvSpPr>
        <p:spPr/>
        <p:txBody>
          <a:bodyPr/>
          <a:lstStyle/>
          <a:p>
            <a:r>
              <a:rPr lang="en-GB" dirty="0"/>
              <a:t>VCOP – areas of focus</a:t>
            </a:r>
          </a:p>
        </p:txBody>
      </p:sp>
      <p:sp>
        <p:nvSpPr>
          <p:cNvPr id="3" name="Content Placeholder 2">
            <a:extLst>
              <a:ext uri="{FF2B5EF4-FFF2-40B4-BE49-F238E27FC236}">
                <a16:creationId xmlns:a16="http://schemas.microsoft.com/office/drawing/2014/main" id="{CAED836E-B7D5-4BEA-8595-2BC1095FEF5B}"/>
              </a:ext>
            </a:extLst>
          </p:cNvPr>
          <p:cNvSpPr>
            <a:spLocks noGrp="1"/>
          </p:cNvSpPr>
          <p:nvPr>
            <p:ph idx="1"/>
          </p:nvPr>
        </p:nvSpPr>
        <p:spPr/>
        <p:txBody>
          <a:bodyPr>
            <a:normAutofit/>
          </a:bodyPr>
          <a:lstStyle/>
          <a:p>
            <a:r>
              <a:rPr lang="en-US" dirty="0"/>
              <a:t>1. Increase awareness of the victims code</a:t>
            </a:r>
          </a:p>
          <a:p>
            <a:r>
              <a:rPr lang="en-US" dirty="0"/>
              <a:t>2. Reviewing compliance: criminal justice bodies</a:t>
            </a:r>
          </a:p>
          <a:p>
            <a:r>
              <a:rPr lang="en-US" dirty="0"/>
              <a:t>3. Collection of Victims Feedback</a:t>
            </a:r>
          </a:p>
          <a:p>
            <a:r>
              <a:rPr lang="en-US" dirty="0"/>
              <a:t>4. National Engagement </a:t>
            </a:r>
          </a:p>
          <a:p>
            <a:r>
              <a:rPr lang="en-US" dirty="0"/>
              <a:t>5. Understand the totality of Victims rights </a:t>
            </a:r>
          </a:p>
          <a:p>
            <a:endParaRPr lang="en-US" dirty="0"/>
          </a:p>
          <a:p>
            <a:endParaRPr lang="en-US" dirty="0"/>
          </a:p>
          <a:p>
            <a:endParaRPr lang="en-GB" dirty="0"/>
          </a:p>
        </p:txBody>
      </p:sp>
    </p:spTree>
    <p:extLst>
      <p:ext uri="{BB962C8B-B14F-4D97-AF65-F5344CB8AC3E}">
        <p14:creationId xmlns:p14="http://schemas.microsoft.com/office/powerpoint/2010/main" val="61512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6" y="-13255"/>
            <a:ext cx="9144000" cy="5142895"/>
          </a:xfrm>
          <a:prstGeom prst="rect">
            <a:avLst/>
          </a:prstGeom>
        </p:spPr>
      </p:pic>
      <p:sp>
        <p:nvSpPr>
          <p:cNvPr id="2" name="Title 1"/>
          <p:cNvSpPr>
            <a:spLocks noGrp="1"/>
          </p:cNvSpPr>
          <p:nvPr>
            <p:ph type="ctrTitle"/>
          </p:nvPr>
        </p:nvSpPr>
        <p:spPr/>
        <p:txBody>
          <a:bodyPr/>
          <a:lstStyle/>
          <a:p>
            <a:r>
              <a:rPr lang="en-GB" sz="3200" dirty="0"/>
              <a:t>Crime and ASB </a:t>
            </a:r>
            <a:br>
              <a:rPr lang="en-US" sz="3200" b="1" dirty="0"/>
            </a:br>
            <a:endParaRPr lang="en-US" sz="4000" b="1" dirty="0"/>
          </a:p>
        </p:txBody>
      </p:sp>
      <p:sp>
        <p:nvSpPr>
          <p:cNvPr id="5" name="Title 1">
            <a:extLst>
              <a:ext uri="{FF2B5EF4-FFF2-40B4-BE49-F238E27FC236}">
                <a16:creationId xmlns:a16="http://schemas.microsoft.com/office/drawing/2014/main" id="{E7B34E0A-B5F0-4DBB-9F60-C9A756666DFC}"/>
              </a:ext>
            </a:extLst>
          </p:cNvPr>
          <p:cNvSpPr txBox="1">
            <a:spLocks/>
          </p:cNvSpPr>
          <p:nvPr/>
        </p:nvSpPr>
        <p:spPr>
          <a:xfrm>
            <a:off x="1129744" y="96314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500" dirty="0"/>
          </a:p>
        </p:txBody>
      </p:sp>
      <p:sp>
        <p:nvSpPr>
          <p:cNvPr id="6" name="Subtitle 2">
            <a:extLst>
              <a:ext uri="{FF2B5EF4-FFF2-40B4-BE49-F238E27FC236}">
                <a16:creationId xmlns:a16="http://schemas.microsoft.com/office/drawing/2014/main" id="{93C6F4FF-6BEA-4339-94DF-453E1AD3316B}"/>
              </a:ext>
            </a:extLst>
          </p:cNvPr>
          <p:cNvSpPr>
            <a:spLocks noGrp="1"/>
          </p:cNvSpPr>
          <p:nvPr>
            <p:ph type="subTitle" idx="1"/>
          </p:nvPr>
        </p:nvSpPr>
        <p:spPr>
          <a:xfrm>
            <a:off x="1143000" y="2799834"/>
            <a:ext cx="6858000" cy="1241822"/>
          </a:xfrm>
        </p:spPr>
        <p:txBody>
          <a:bodyPr vert="horz" lIns="68580" tIns="34290" rIns="68580" bIns="34290" rtlCol="0" anchor="t">
            <a:normAutofit fontScale="85000" lnSpcReduction="20000"/>
          </a:bodyPr>
          <a:lstStyle/>
          <a:p>
            <a:r>
              <a:rPr lang="en-GB" dirty="0"/>
              <a:t>Presentation</a:t>
            </a:r>
          </a:p>
          <a:p>
            <a:r>
              <a:rPr lang="en-GB" dirty="0">
                <a:ea typeface="Calibri"/>
                <a:cs typeface="Calibri"/>
              </a:rPr>
              <a:t>Simon Down and Edward Hunter – Policing and Prevention Policy Team</a:t>
            </a:r>
          </a:p>
        </p:txBody>
      </p:sp>
    </p:spTree>
    <p:extLst>
      <p:ext uri="{BB962C8B-B14F-4D97-AF65-F5344CB8AC3E}">
        <p14:creationId xmlns:p14="http://schemas.microsoft.com/office/powerpoint/2010/main" val="3617844852"/>
      </p:ext>
    </p:extLst>
  </p:cSld>
  <p:clrMapOvr>
    <a:masterClrMapping/>
  </p:clrMapOvr>
  <p:extLst mod="1">
    <p:ext uri="{6950BFC3-D8DA-4A85-94F7-54DA5524770B}">
      <p188:commentRel xmlns:p188="http://schemas.microsoft.com/office/powerpoint/2018/8/main" xmlns=""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1052"/>
            <a:ext cx="8229600" cy="3835866"/>
          </a:xfrm>
        </p:spPr>
        <p:txBody>
          <a:bodyPr lIns="68580" tIns="34290" rIns="68580" bIns="34290" anchor="t"/>
          <a:lstStyle/>
          <a:p>
            <a:pPr marL="342424" indent="-342424"/>
            <a:r>
              <a:rPr lang="en-GB" sz="2700"/>
              <a:t>General ASB and joint working with WMP and Community Safey Partnership colleagues </a:t>
            </a:r>
            <a:endParaRPr lang="en-US"/>
          </a:p>
          <a:p>
            <a:pPr marL="342424" indent="-342424"/>
            <a:r>
              <a:rPr lang="en-GB" sz="2700"/>
              <a:t>Safer Streets Summer Initiative</a:t>
            </a:r>
            <a:endParaRPr lang="en-GB" sz="2700">
              <a:ea typeface="Calibri"/>
              <a:cs typeface="Calibri"/>
            </a:endParaRPr>
          </a:p>
          <a:p>
            <a:pPr marL="342424" indent="-342424"/>
            <a:r>
              <a:rPr lang="en-GB" sz="2700">
                <a:ea typeface="Calibri"/>
                <a:cs typeface="Calibri"/>
              </a:rPr>
              <a:t>Police and Crime Delivery Plan and ASB actions</a:t>
            </a:r>
          </a:p>
          <a:p>
            <a:pPr marL="0" indent="0">
              <a:lnSpc>
                <a:spcPct val="107000"/>
              </a:lnSpc>
              <a:spcAft>
                <a:spcPts val="800"/>
              </a:spcAft>
              <a:buNone/>
            </a:pPr>
            <a:endParaRPr lang="en-GB" sz="18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7886700" cy="591124"/>
          </a:xfrm>
        </p:spPr>
        <p:txBody>
          <a:bodyPr/>
          <a:lstStyle/>
          <a:p>
            <a:pPr algn="l"/>
            <a:r>
              <a:rPr lang="en-GB" sz="2400" b="1"/>
              <a:t>Contents</a:t>
            </a:r>
          </a:p>
        </p:txBody>
      </p:sp>
    </p:spTree>
    <p:extLst>
      <p:ext uri="{BB962C8B-B14F-4D97-AF65-F5344CB8AC3E}">
        <p14:creationId xmlns:p14="http://schemas.microsoft.com/office/powerpoint/2010/main" val="3841266084"/>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8757"/>
            <a:ext cx="8229600" cy="3835866"/>
          </a:xfrm>
        </p:spPr>
        <p:txBody>
          <a:bodyPr lIns="68580" tIns="34290" rIns="68580" bIns="34290" anchor="t"/>
          <a:lstStyle/>
          <a:p>
            <a:pPr marL="342424" indent="-342424"/>
            <a:r>
              <a:rPr lang="en-GB" sz="1950"/>
              <a:t>Reshaping the data returns process for ASB patrols and Hotspot areas</a:t>
            </a:r>
            <a:endParaRPr lang="en-US"/>
          </a:p>
          <a:p>
            <a:pPr marL="742474" lvl="1" indent="-285274">
              <a:buFont typeface="Courier New"/>
              <a:buChar char="o"/>
            </a:pPr>
            <a:r>
              <a:rPr lang="en-GB" sz="1538"/>
              <a:t>After a less than satisfactory process the previous year, the OPCC will be responsible for gathering LA data whilst WMP will collect police data monthly.</a:t>
            </a:r>
            <a:endParaRPr lang="en-US" sz="2775">
              <a:ea typeface="Calibri"/>
              <a:cs typeface="Calibri"/>
            </a:endParaRPr>
          </a:p>
          <a:p>
            <a:pPr marL="342424" indent="-342424"/>
            <a:r>
              <a:rPr lang="en-GB" sz="1950"/>
              <a:t>This is to take place alongside the Safer Streets Summer Initiative</a:t>
            </a:r>
          </a:p>
          <a:p>
            <a:pPr marL="742474" lvl="1" indent="-285274">
              <a:buFont typeface="Courier New"/>
              <a:buChar char="o"/>
            </a:pPr>
            <a:r>
              <a:rPr lang="en-GB" sz="1538"/>
              <a:t>Despite initial confusion as to whether the SSSI would be replacing ASB hotspots, the HO has confirmed they are to take place simultaneously.</a:t>
            </a:r>
            <a:endParaRPr lang="en-GB" sz="1538">
              <a:ea typeface="Calibri"/>
              <a:cs typeface="Calibri"/>
            </a:endParaRPr>
          </a:p>
          <a:p>
            <a:pPr marL="342424" indent="-342424"/>
            <a:r>
              <a:rPr lang="en-GB" sz="1950"/>
              <a:t>With the Police and Crime Plan committing to preventing and reducing ASB and hotspots being shown to be one of the most effective tools, their continuation is an important step.</a:t>
            </a:r>
            <a:endParaRPr lang="en-GB" sz="1950">
              <a:ea typeface="Calibri" panose="020F0502020204030204" pitchFamily="34" charset="0"/>
              <a:cs typeface="Calibri"/>
            </a:endParaRPr>
          </a:p>
        </p:txBody>
      </p:sp>
      <p:sp>
        <p:nvSpPr>
          <p:cNvPr id="3" name="Title 2"/>
          <p:cNvSpPr>
            <a:spLocks noGrp="1"/>
          </p:cNvSpPr>
          <p:nvPr>
            <p:ph type="title"/>
          </p:nvPr>
        </p:nvSpPr>
        <p:spPr>
          <a:xfrm>
            <a:off x="628650" y="274640"/>
            <a:ext cx="7886700" cy="591124"/>
          </a:xfrm>
        </p:spPr>
        <p:txBody>
          <a:bodyPr lIns="68580" tIns="34290" rIns="68580" bIns="34290" anchor="t"/>
          <a:lstStyle/>
          <a:p>
            <a:pPr algn="l"/>
            <a:r>
              <a:rPr lang="en-GB" sz="2400" b="1"/>
              <a:t>ASB – Hotspots and improved joint working</a:t>
            </a:r>
          </a:p>
        </p:txBody>
      </p:sp>
    </p:spTree>
    <p:extLst>
      <p:ext uri="{BB962C8B-B14F-4D97-AF65-F5344CB8AC3E}">
        <p14:creationId xmlns:p14="http://schemas.microsoft.com/office/powerpoint/2010/main" val="2244077995"/>
      </p:ext>
    </p:extLst>
  </p:cSld>
  <p:clrMapOvr>
    <a:masterClrMapping/>
  </p:clrMapOvr>
  <p:extLst>
    <p:ext uri="{6950BFC3-D8DA-4A85-94F7-54DA5524770B}">
      <p188:commentRel xmlns:p188="http://schemas.microsoft.com/office/powerpoint/2018/8/main" xmlns=""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DF41-8C65-4DE0-A4CB-3CA1AB2729A1}"/>
              </a:ext>
            </a:extLst>
          </p:cNvPr>
          <p:cNvSpPr>
            <a:spLocks noGrp="1"/>
          </p:cNvSpPr>
          <p:nvPr>
            <p:ph type="title"/>
          </p:nvPr>
        </p:nvSpPr>
        <p:spPr/>
        <p:txBody>
          <a:bodyPr/>
          <a:lstStyle/>
          <a:p>
            <a:r>
              <a:rPr lang="en-GB" dirty="0"/>
              <a:t>Agenda</a:t>
            </a:r>
          </a:p>
        </p:txBody>
      </p:sp>
      <p:graphicFrame>
        <p:nvGraphicFramePr>
          <p:cNvPr id="5" name="Content Placeholder 4">
            <a:extLst>
              <a:ext uri="{FF2B5EF4-FFF2-40B4-BE49-F238E27FC236}">
                <a16:creationId xmlns:a16="http://schemas.microsoft.com/office/drawing/2014/main" id="{35A0D4F3-2B09-4A20-BC52-9B02F36E3042}"/>
              </a:ext>
            </a:extLst>
          </p:cNvPr>
          <p:cNvGraphicFramePr>
            <a:graphicFrameLocks noGrp="1"/>
          </p:cNvGraphicFramePr>
          <p:nvPr>
            <p:ph idx="1"/>
            <p:extLst>
              <p:ext uri="{D42A27DB-BD31-4B8C-83A1-F6EECF244321}">
                <p14:modId xmlns:p14="http://schemas.microsoft.com/office/powerpoint/2010/main" val="2420284067"/>
              </p:ext>
            </p:extLst>
          </p:nvPr>
        </p:nvGraphicFramePr>
        <p:xfrm>
          <a:off x="1461541" y="1491522"/>
          <a:ext cx="6452724" cy="2543670"/>
        </p:xfrm>
        <a:graphic>
          <a:graphicData uri="http://schemas.openxmlformats.org/drawingml/2006/table">
            <a:tbl>
              <a:tblPr firstRow="1" firstCol="1" bandRow="1">
                <a:tableStyleId>{3B4B98B0-60AC-42C2-AFA5-B58CD77FA1E5}</a:tableStyleId>
              </a:tblPr>
              <a:tblGrid>
                <a:gridCol w="2736110">
                  <a:extLst>
                    <a:ext uri="{9D8B030D-6E8A-4147-A177-3AD203B41FA5}">
                      <a16:colId xmlns:a16="http://schemas.microsoft.com/office/drawing/2014/main" val="2304398435"/>
                    </a:ext>
                  </a:extLst>
                </a:gridCol>
                <a:gridCol w="2535714">
                  <a:extLst>
                    <a:ext uri="{9D8B030D-6E8A-4147-A177-3AD203B41FA5}">
                      <a16:colId xmlns:a16="http://schemas.microsoft.com/office/drawing/2014/main" val="2104207388"/>
                    </a:ext>
                  </a:extLst>
                </a:gridCol>
                <a:gridCol w="1180900">
                  <a:extLst>
                    <a:ext uri="{9D8B030D-6E8A-4147-A177-3AD203B41FA5}">
                      <a16:colId xmlns:a16="http://schemas.microsoft.com/office/drawing/2014/main" val="2553948538"/>
                    </a:ext>
                  </a:extLst>
                </a:gridCol>
              </a:tblGrid>
              <a:tr h="508734">
                <a:tc>
                  <a:txBody>
                    <a:bodyPr/>
                    <a:lstStyle/>
                    <a:p>
                      <a:pPr>
                        <a:spcAft>
                          <a:spcPts val="0"/>
                        </a:spcAft>
                      </a:pPr>
                      <a:r>
                        <a:rPr lang="en-GB" sz="1100">
                          <a:effectLst/>
                        </a:rPr>
                        <a:t>Introduction and update on PCP</a:t>
                      </a:r>
                    </a:p>
                    <a:p>
                      <a:pPr>
                        <a:spcAft>
                          <a:spcPts val="0"/>
                        </a:spcAft>
                      </a:pPr>
                      <a:r>
                        <a:rPr lang="en-GB" sz="1100">
                          <a:effectLst/>
                        </a:rPr>
                        <a:t> </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b="0" dirty="0">
                          <a:effectLst/>
                        </a:rPr>
                        <a:t>Simon Down</a:t>
                      </a:r>
                      <a:endParaRPr lang="en-GB" sz="1100" b="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b="0" dirty="0">
                          <a:effectLst/>
                        </a:rPr>
                        <a:t>1 min</a:t>
                      </a:r>
                      <a:endParaRPr lang="en-GB" sz="11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09101438"/>
                  </a:ext>
                </a:extLst>
              </a:tr>
              <a:tr h="763101">
                <a:tc>
                  <a:txBody>
                    <a:bodyPr/>
                    <a:lstStyle/>
                    <a:p>
                      <a:pPr>
                        <a:spcAft>
                          <a:spcPts val="0"/>
                        </a:spcAft>
                      </a:pPr>
                      <a:r>
                        <a:rPr lang="en-GB" sz="1100" dirty="0">
                          <a:effectLst/>
                        </a:rPr>
                        <a:t>Success so far </a:t>
                      </a:r>
                    </a:p>
                    <a:p>
                      <a:pPr>
                        <a:spcAft>
                          <a:spcPts val="0"/>
                        </a:spcAft>
                      </a:pPr>
                      <a:r>
                        <a:rPr lang="en-GB" sz="1100" b="0" i="0" dirty="0">
                          <a:effectLst/>
                        </a:rPr>
                        <a:t>New chance       </a:t>
                      </a:r>
                    </a:p>
                    <a:p>
                      <a:pPr>
                        <a:spcAft>
                          <a:spcPts val="0"/>
                        </a:spcAft>
                      </a:pPr>
                      <a:r>
                        <a:rPr lang="en-GB" sz="1100" b="0" i="0" dirty="0">
                          <a:effectLst/>
                        </a:rPr>
                        <a:t>Arrest Referral Services </a:t>
                      </a:r>
                      <a:endParaRPr lang="en-GB" sz="1100" b="0" i="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 </a:t>
                      </a:r>
                    </a:p>
                    <a:p>
                      <a:pPr>
                        <a:spcAft>
                          <a:spcPts val="0"/>
                        </a:spcAft>
                      </a:pPr>
                      <a:r>
                        <a:rPr lang="en-GB" sz="1100">
                          <a:effectLst/>
                        </a:rPr>
                        <a:t>Simon Down</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 </a:t>
                      </a:r>
                    </a:p>
                    <a:p>
                      <a:pPr>
                        <a:spcAft>
                          <a:spcPts val="0"/>
                        </a:spcAft>
                      </a:pPr>
                      <a:r>
                        <a:rPr lang="en-GB" sz="1100">
                          <a:effectLst/>
                        </a:rPr>
                        <a:t>4 mins</a:t>
                      </a:r>
                    </a:p>
                    <a:p>
                      <a:pPr>
                        <a:spcAft>
                          <a:spcPts val="0"/>
                        </a:spcAft>
                      </a:pPr>
                      <a:r>
                        <a:rPr lang="en-GB" sz="1100">
                          <a:effectLst/>
                        </a:rPr>
                        <a:t> </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69186789"/>
                  </a:ext>
                </a:extLst>
              </a:tr>
              <a:tr h="1017468">
                <a:tc>
                  <a:txBody>
                    <a:bodyPr/>
                    <a:lstStyle/>
                    <a:p>
                      <a:pPr>
                        <a:spcAft>
                          <a:spcPts val="0"/>
                        </a:spcAft>
                      </a:pPr>
                      <a:r>
                        <a:rPr lang="en-GB" sz="1100" b="1" dirty="0">
                          <a:effectLst/>
                        </a:rPr>
                        <a:t>Areas of initial focus</a:t>
                      </a:r>
                    </a:p>
                    <a:p>
                      <a:pPr>
                        <a:spcAft>
                          <a:spcPts val="0"/>
                        </a:spcAft>
                      </a:pPr>
                      <a:r>
                        <a:rPr lang="en-GB" sz="1100" b="0" dirty="0">
                          <a:effectLst/>
                        </a:rPr>
                        <a:t>Victims Code of Practice</a:t>
                      </a:r>
                    </a:p>
                    <a:p>
                      <a:pPr>
                        <a:spcAft>
                          <a:spcPts val="0"/>
                        </a:spcAft>
                      </a:pPr>
                      <a:r>
                        <a:rPr lang="en-GB" sz="1100" b="0" dirty="0">
                          <a:effectLst/>
                        </a:rPr>
                        <a:t>Crime and ASB (</a:t>
                      </a:r>
                      <a:r>
                        <a:rPr lang="en-GB" sz="1100" b="0" dirty="0" err="1">
                          <a:effectLst/>
                        </a:rPr>
                        <a:t>inc.</a:t>
                      </a:r>
                      <a:r>
                        <a:rPr lang="en-GB" sz="1100" b="0" dirty="0">
                          <a:effectLst/>
                        </a:rPr>
                        <a:t> KTCSTS)</a:t>
                      </a:r>
                    </a:p>
                    <a:p>
                      <a:pPr>
                        <a:spcAft>
                          <a:spcPts val="0"/>
                        </a:spcAft>
                      </a:pPr>
                      <a:r>
                        <a:rPr lang="en-GB" sz="1100" b="0" dirty="0">
                          <a:effectLst/>
                        </a:rPr>
                        <a:t>Neighbourhood policing guarantee </a:t>
                      </a:r>
                      <a:endParaRPr lang="en-GB" sz="1100" b="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 </a:t>
                      </a:r>
                    </a:p>
                    <a:p>
                      <a:pPr>
                        <a:spcAft>
                          <a:spcPts val="0"/>
                        </a:spcAft>
                      </a:pPr>
                      <a:r>
                        <a:rPr lang="en-GB" sz="1100" dirty="0" err="1">
                          <a:effectLst/>
                        </a:rPr>
                        <a:t>Harj</a:t>
                      </a:r>
                      <a:r>
                        <a:rPr lang="en-GB" sz="1100" dirty="0">
                          <a:effectLst/>
                        </a:rPr>
                        <a:t> Chakira</a:t>
                      </a:r>
                    </a:p>
                    <a:p>
                      <a:pPr>
                        <a:spcAft>
                          <a:spcPts val="0"/>
                        </a:spcAft>
                      </a:pPr>
                      <a:r>
                        <a:rPr lang="en-GB" sz="1100" dirty="0">
                          <a:effectLst/>
                        </a:rPr>
                        <a:t>Simon Down and Edward Hunter</a:t>
                      </a:r>
                    </a:p>
                    <a:p>
                      <a:pPr>
                        <a:spcAft>
                          <a:spcPts val="0"/>
                        </a:spcAft>
                      </a:pPr>
                      <a:r>
                        <a:rPr lang="en-GB" sz="1100" dirty="0">
                          <a:effectLst/>
                          <a:latin typeface="Calibri" panose="020F0502020204030204" pitchFamily="34" charset="0"/>
                          <a:ea typeface="Calibri" panose="020F0502020204030204" pitchFamily="34" charset="0"/>
                        </a:rPr>
                        <a:t>Simon Down</a:t>
                      </a:r>
                    </a:p>
                  </a:txBody>
                  <a:tcPr marL="68580" marR="68580" marT="0" marB="0"/>
                </a:tc>
                <a:tc>
                  <a:txBody>
                    <a:bodyPr/>
                    <a:lstStyle/>
                    <a:p>
                      <a:pPr>
                        <a:spcAft>
                          <a:spcPts val="0"/>
                        </a:spcAft>
                      </a:pPr>
                      <a:r>
                        <a:rPr lang="en-GB" sz="1100">
                          <a:effectLst/>
                        </a:rPr>
                        <a:t> </a:t>
                      </a:r>
                    </a:p>
                    <a:p>
                      <a:pPr>
                        <a:spcAft>
                          <a:spcPts val="0"/>
                        </a:spcAft>
                      </a:pPr>
                      <a:r>
                        <a:rPr lang="en-GB" sz="1100">
                          <a:effectLst/>
                        </a:rPr>
                        <a:t>5 mins</a:t>
                      </a:r>
                    </a:p>
                    <a:p>
                      <a:pPr>
                        <a:spcAft>
                          <a:spcPts val="0"/>
                        </a:spcAft>
                      </a:pPr>
                      <a:r>
                        <a:rPr lang="en-GB" sz="1100">
                          <a:effectLst/>
                        </a:rPr>
                        <a:t>5 mins</a:t>
                      </a:r>
                    </a:p>
                    <a:p>
                      <a:pPr>
                        <a:spcAft>
                          <a:spcPts val="0"/>
                        </a:spcAft>
                      </a:pPr>
                      <a:r>
                        <a:rPr lang="en-GB" sz="1100">
                          <a:effectLst/>
                        </a:rPr>
                        <a:t>5 mins</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01860529"/>
                  </a:ext>
                </a:extLst>
              </a:tr>
              <a:tr h="254367">
                <a:tc>
                  <a:txBody>
                    <a:bodyPr/>
                    <a:lstStyle/>
                    <a:p>
                      <a:pPr>
                        <a:spcAft>
                          <a:spcPts val="0"/>
                        </a:spcAft>
                      </a:pPr>
                      <a:r>
                        <a:rPr lang="en-GB" sz="1100" dirty="0">
                          <a:effectLst/>
                        </a:rPr>
                        <a:t>Discussion</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All </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50 mins</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38600493"/>
                  </a:ext>
                </a:extLst>
              </a:tr>
            </a:tbl>
          </a:graphicData>
        </a:graphic>
      </p:graphicFrame>
      <p:sp>
        <p:nvSpPr>
          <p:cNvPr id="6" name="Rectangle 1">
            <a:extLst>
              <a:ext uri="{FF2B5EF4-FFF2-40B4-BE49-F238E27FC236}">
                <a16:creationId xmlns:a16="http://schemas.microsoft.com/office/drawing/2014/main" id="{A88CC31F-CBA5-4122-91F0-883800AE00D9}"/>
              </a:ext>
            </a:extLst>
          </p:cNvPr>
          <p:cNvSpPr>
            <a:spLocks noChangeArrowheads="1"/>
          </p:cNvSpPr>
          <p:nvPr/>
        </p:nvSpPr>
        <p:spPr bwMode="auto">
          <a:xfrm>
            <a:off x="-682352" y="63276"/>
            <a:ext cx="10306037" cy="69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3566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8757"/>
            <a:ext cx="8229600" cy="3835866"/>
          </a:xfrm>
        </p:spPr>
        <p:txBody>
          <a:bodyPr lIns="68580" tIns="34290" rIns="68580" bIns="34290" anchor="t"/>
          <a:lstStyle/>
          <a:p>
            <a:pPr marL="342424" indent="-342424"/>
            <a:r>
              <a:rPr lang="en-GB" sz="2400"/>
              <a:t>OPCC representation at ASB/POPS monthly meeting.</a:t>
            </a:r>
            <a:endParaRPr lang="en-US"/>
          </a:p>
          <a:p>
            <a:pPr marL="742474" lvl="1" indent="-285274">
              <a:buFont typeface="Courier New"/>
              <a:buChar char="o"/>
            </a:pPr>
            <a:r>
              <a:rPr lang="en-GB" sz="1988"/>
              <a:t>This has been a valuable opportunity for regular updates and communication with local ASB officers as part of a working group.</a:t>
            </a:r>
            <a:endParaRPr lang="en-GB" sz="1988">
              <a:ea typeface="Calibri"/>
              <a:cs typeface="Calibri"/>
            </a:endParaRPr>
          </a:p>
          <a:p>
            <a:pPr marL="342424" indent="-342424"/>
            <a:r>
              <a:rPr lang="en-GB" sz="2400"/>
              <a:t>Recent example of the group’s efficacy and value being the calls for consultation response.</a:t>
            </a:r>
            <a:endParaRPr lang="en-GB" sz="2400">
              <a:ea typeface="Calibri"/>
              <a:cs typeface="Calibri"/>
            </a:endParaRPr>
          </a:p>
          <a:p>
            <a:pPr marL="742474" lvl="1" indent="-285274">
              <a:buFont typeface="Courier New"/>
              <a:buChar char="o"/>
            </a:pPr>
            <a:r>
              <a:rPr lang="en-GB" sz="1988">
                <a:ea typeface="Calibri"/>
                <a:cs typeface="Calibri"/>
              </a:rPr>
              <a:t>The OPCC has sought to produce a joint response with WMP to changes in ASB vehicle legislation, this response has been facilitated through the ASB/POPS group.</a:t>
            </a:r>
          </a:p>
          <a:p>
            <a:pPr marL="342424" indent="-342424"/>
            <a:r>
              <a:rPr lang="en-GB" sz="2400">
                <a:ea typeface="Calibri"/>
                <a:cs typeface="Calibri"/>
              </a:rPr>
              <a:t>Will be seeking regular meetings with new ASB lead Supt Simon Inglis going forward.</a:t>
            </a:r>
            <a:endParaRPr lang="en-GB" sz="2400">
              <a:ea typeface="Calibri" panose="020F0502020204030204" pitchFamily="34" charset="0"/>
              <a:cs typeface="Calibri"/>
            </a:endParaRPr>
          </a:p>
          <a:p>
            <a:pPr marL="342424" indent="-342424"/>
            <a:endParaRPr lang="en-GB" sz="2400">
              <a:ea typeface="Calibri" panose="020F0502020204030204" pitchFamily="34" charset="0"/>
              <a:cs typeface="Calibri"/>
            </a:endParaRPr>
          </a:p>
          <a:p>
            <a:pPr marL="0" indent="0">
              <a:lnSpc>
                <a:spcPct val="107000"/>
              </a:lnSpc>
              <a:spcAft>
                <a:spcPts val="800"/>
              </a:spcAft>
              <a:buNone/>
            </a:pPr>
            <a:endParaRPr lang="en-GB" sz="18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7886700" cy="591124"/>
          </a:xfrm>
        </p:spPr>
        <p:txBody>
          <a:bodyPr lIns="68580" tIns="34290" rIns="68580" bIns="34290" anchor="t"/>
          <a:lstStyle/>
          <a:p>
            <a:pPr algn="l"/>
            <a:r>
              <a:rPr lang="en-GB" sz="2400" b="1"/>
              <a:t>ASB – Joint Working</a:t>
            </a:r>
          </a:p>
        </p:txBody>
      </p:sp>
    </p:spTree>
    <p:extLst>
      <p:ext uri="{BB962C8B-B14F-4D97-AF65-F5344CB8AC3E}">
        <p14:creationId xmlns:p14="http://schemas.microsoft.com/office/powerpoint/2010/main" val="121288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8757"/>
            <a:ext cx="8229600" cy="3835866"/>
          </a:xfrm>
        </p:spPr>
        <p:txBody>
          <a:bodyPr lIns="68580" tIns="34290" rIns="68580" bIns="34290" anchor="t"/>
          <a:lstStyle/>
          <a:p>
            <a:pPr marL="342424" indent="-342424"/>
            <a:r>
              <a:rPr lang="en-GB" sz="2400"/>
              <a:t>Going forward, the OPCC will take a more active role in the ASB Case Review.</a:t>
            </a:r>
            <a:endParaRPr lang="en-US"/>
          </a:p>
          <a:p>
            <a:pPr marL="742474" lvl="1" indent="-285274">
              <a:buFont typeface="Courier New"/>
              <a:buChar char="o"/>
            </a:pPr>
            <a:r>
              <a:rPr lang="en-GB" sz="1988">
                <a:ea typeface="Calibri"/>
                <a:cs typeface="Calibri"/>
              </a:rPr>
              <a:t>The Crime and Policing Bill has introduced a statutory duty for PCCs to do so</a:t>
            </a:r>
            <a:endParaRPr lang="en-GB" sz="2400">
              <a:ea typeface="Calibri"/>
              <a:cs typeface="Calibri"/>
            </a:endParaRPr>
          </a:p>
          <a:p>
            <a:pPr marL="742474" lvl="1" indent="-285274">
              <a:buFont typeface="Courier New"/>
              <a:buChar char="o"/>
            </a:pPr>
            <a:r>
              <a:rPr lang="en-GB" sz="1988">
                <a:ea typeface="Calibri"/>
                <a:cs typeface="Calibri"/>
              </a:rPr>
              <a:t>A</a:t>
            </a:r>
            <a:r>
              <a:rPr lang="en-GB" sz="1988"/>
              <a:t> consultation has begun with the OPCC engagement team surrounding spreading awareness and knowledge of the tool, criteria and process.</a:t>
            </a:r>
            <a:endParaRPr lang="en-GB" sz="1988">
              <a:ea typeface="Calibri"/>
              <a:cs typeface="Calibri"/>
            </a:endParaRPr>
          </a:p>
          <a:p>
            <a:pPr marL="342424" indent="-342424"/>
            <a:r>
              <a:rPr lang="en-GB" sz="2400"/>
              <a:t>The Police and Crime Plan makes commitments to providing support to victims of ASB.</a:t>
            </a:r>
          </a:p>
          <a:p>
            <a:pPr marL="742474" lvl="1" indent="-285274">
              <a:buFont typeface="Courier New"/>
              <a:buChar char="o"/>
            </a:pPr>
            <a:r>
              <a:rPr lang="en-GB" sz="1988"/>
              <a:t>The OPCC intends to support those wishing to attend ASB Case Review appeal meetings. </a:t>
            </a:r>
            <a:endParaRPr lang="en-GB" sz="1988">
              <a:ea typeface="Calibri"/>
              <a:cs typeface="Calibri"/>
            </a:endParaRPr>
          </a:p>
          <a:p>
            <a:pPr marL="742474" lvl="1" indent="-285274">
              <a:buFont typeface="Courier New"/>
              <a:buChar char="o"/>
            </a:pPr>
            <a:r>
              <a:rPr lang="en-GB" sz="1988">
                <a:ea typeface="Calibri"/>
                <a:cs typeface="Calibri"/>
              </a:rPr>
              <a:t>In collaboration with WMP, the OPCC is exploring introducing increased support for ASB victims including restorative justice.</a:t>
            </a:r>
            <a:endParaRPr lang="en-GB" sz="1988">
              <a:ea typeface="Calibri" panose="020F0502020204030204" pitchFamily="34" charset="0"/>
              <a:cs typeface="Calibri"/>
            </a:endParaRPr>
          </a:p>
          <a:p>
            <a:pPr marL="0" indent="0">
              <a:lnSpc>
                <a:spcPct val="107000"/>
              </a:lnSpc>
              <a:spcAft>
                <a:spcPts val="800"/>
              </a:spcAft>
              <a:buNone/>
            </a:pPr>
            <a:endParaRPr lang="en-GB" sz="18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7886700" cy="591124"/>
          </a:xfrm>
        </p:spPr>
        <p:txBody>
          <a:bodyPr lIns="68580" tIns="34290" rIns="68580" bIns="34290" anchor="t"/>
          <a:lstStyle/>
          <a:p>
            <a:pPr algn="l"/>
            <a:r>
              <a:rPr lang="en-GB" sz="2400" b="1"/>
              <a:t>ASB – Empowering Victims</a:t>
            </a:r>
          </a:p>
        </p:txBody>
      </p:sp>
    </p:spTree>
    <p:extLst>
      <p:ext uri="{BB962C8B-B14F-4D97-AF65-F5344CB8AC3E}">
        <p14:creationId xmlns:p14="http://schemas.microsoft.com/office/powerpoint/2010/main" val="2561047664"/>
      </p:ext>
    </p:extLst>
  </p:cSld>
  <p:clrMapOvr>
    <a:masterClrMapping/>
  </p:clrMapOvr>
  <p:extLst>
    <p:ext uri="{6950BFC3-D8DA-4A85-94F7-54DA5524770B}">
      <p188:commentRel xmlns:p188="http://schemas.microsoft.com/office/powerpoint/2018/8/main" xmlns=""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62172"/>
            <a:ext cx="8229600" cy="3632452"/>
          </a:xfrm>
        </p:spPr>
        <p:txBody>
          <a:bodyPr lIns="68580" tIns="34290" rIns="68580" bIns="34290" anchor="t"/>
          <a:lstStyle/>
          <a:p>
            <a:pPr marL="342424" indent="-342424"/>
            <a:r>
              <a:rPr lang="en-GB" sz="1800"/>
              <a:t>Late April Home Office (HO) requested all Forces plan and deliver a programme of enforcement &amp; prevention activities to be delivered this summer in ‘town centres’ </a:t>
            </a:r>
            <a:endParaRPr lang="en-US" sz="1800"/>
          </a:p>
          <a:p>
            <a:pPr marL="342424" indent="-342424"/>
            <a:r>
              <a:rPr lang="en-GB" sz="1800"/>
              <a:t>A ‘Town Centre’ is determined by a strict definition provided by the Home Office. </a:t>
            </a:r>
            <a:endParaRPr lang="en-US"/>
          </a:p>
          <a:p>
            <a:pPr marL="342424" indent="-342424"/>
            <a:r>
              <a:rPr lang="en-GB" sz="1800"/>
              <a:t>29  ‘town centres’  in WMP </a:t>
            </a:r>
            <a:endParaRPr lang="en-GB"/>
          </a:p>
          <a:p>
            <a:pPr marL="342424" indent="-342424"/>
            <a:r>
              <a:rPr lang="en-GB" sz="1800"/>
              <a:t>This initiative runs</a:t>
            </a:r>
            <a:r>
              <a:rPr lang="en-GB" sz="1800">
                <a:ea typeface="Calibri"/>
                <a:cs typeface="Calibri"/>
              </a:rPr>
              <a:t>: 30th June – 30th September</a:t>
            </a:r>
            <a:endParaRPr lang="en-GB"/>
          </a:p>
          <a:p>
            <a:pPr marL="342424" indent="-342424"/>
            <a:r>
              <a:rPr lang="en-GB" sz="1800"/>
              <a:t>Some activities classified ‘essential’, others 'potential' or ‘additional’ activities</a:t>
            </a:r>
            <a:endParaRPr lang="en-GB"/>
          </a:p>
          <a:p>
            <a:pPr marL="342424" indent="-342424"/>
            <a:r>
              <a:rPr lang="en-GB" sz="1800"/>
              <a:t>SS to be delivered using a partnership approach between the Police and Local Authorities (via CSPs).</a:t>
            </a:r>
            <a:endParaRPr lang="en-GB"/>
          </a:p>
          <a:p>
            <a:pPr marL="342424" indent="-342424"/>
            <a:endParaRPr lang="en-GB" sz="1500" b="1">
              <a:ea typeface="Calibri"/>
              <a:cs typeface="Calibri"/>
            </a:endParaRPr>
          </a:p>
          <a:p>
            <a:pPr marL="342424" indent="-342424"/>
            <a:endParaRPr lang="en-GB" sz="1800">
              <a:ea typeface="Calibri"/>
              <a:cs typeface="Calibri"/>
            </a:endParaRPr>
          </a:p>
          <a:p>
            <a:pPr marL="342424" indent="-342424"/>
            <a:endParaRPr lang="en-GB" sz="1800">
              <a:ea typeface="Calibri" panose="020F0502020204030204" pitchFamily="34" charset="0"/>
              <a:cs typeface="Calibri"/>
            </a:endParaRPr>
          </a:p>
          <a:p>
            <a:pPr marL="342424" indent="-342424">
              <a:lnSpc>
                <a:spcPct val="107000"/>
              </a:lnSpc>
              <a:spcAft>
                <a:spcPts val="800"/>
              </a:spcAft>
            </a:pPr>
            <a:endParaRPr lang="en-GB" sz="15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6162514" cy="571751"/>
          </a:xfrm>
        </p:spPr>
        <p:txBody>
          <a:bodyPr lIns="68580" tIns="34290" rIns="68580" bIns="34290" anchor="t"/>
          <a:lstStyle/>
          <a:p>
            <a:pPr algn="l"/>
            <a:r>
              <a:rPr lang="en-GB" sz="2400" b="1"/>
              <a:t>Home Office - Safer Streets Summer Initiative</a:t>
            </a:r>
            <a:endParaRPr lang="en-GB" sz="2400" b="1">
              <a:ea typeface="Calibri"/>
              <a:cs typeface="Calibri"/>
            </a:endParaRPr>
          </a:p>
        </p:txBody>
      </p:sp>
    </p:spTree>
    <p:extLst>
      <p:ext uri="{BB962C8B-B14F-4D97-AF65-F5344CB8AC3E}">
        <p14:creationId xmlns:p14="http://schemas.microsoft.com/office/powerpoint/2010/main" val="217601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19DF-E7DA-3074-6395-A2F42A4179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BED57-5792-481C-E53A-C9DADEF78C29}"/>
              </a:ext>
            </a:extLst>
          </p:cNvPr>
          <p:cNvSpPr>
            <a:spLocks noGrp="1"/>
          </p:cNvSpPr>
          <p:nvPr>
            <p:ph idx="1"/>
          </p:nvPr>
        </p:nvSpPr>
        <p:spPr>
          <a:xfrm>
            <a:off x="457200" y="962172"/>
            <a:ext cx="8229600" cy="3632452"/>
          </a:xfrm>
        </p:spPr>
        <p:txBody>
          <a:bodyPr lIns="68580" tIns="34290" rIns="68580" bIns="34290" anchor="t"/>
          <a:lstStyle/>
          <a:p>
            <a:pPr marL="0" indent="0">
              <a:buNone/>
            </a:pPr>
            <a:r>
              <a:rPr lang="en-GB" sz="1500" b="1" dirty="0"/>
              <a:t>Essential Activities </a:t>
            </a:r>
            <a:r>
              <a:rPr lang="en-GB" sz="1500" i="1" dirty="0"/>
              <a:t>(Punitive not diversionary) </a:t>
            </a:r>
            <a:endParaRPr lang="en-US" sz="1800" i="1" dirty="0">
              <a:ea typeface="Calibri"/>
              <a:cs typeface="Calibri"/>
            </a:endParaRPr>
          </a:p>
          <a:p>
            <a:pPr marL="342424" indent="-342424"/>
            <a:r>
              <a:rPr lang="en-GB" sz="1500" dirty="0"/>
              <a:t>Increased town centre patrols and other hotspots based on local demand and intelligence from July 2025.   </a:t>
            </a:r>
            <a:endParaRPr lang="en-GB" dirty="0"/>
          </a:p>
          <a:p>
            <a:pPr marL="342424" indent="-342424"/>
            <a:r>
              <a:rPr lang="en-GB" sz="1500" dirty="0"/>
              <a:t>Maximised use of fines, including Fixed Penalty Notices, Penalty Notices for Disorder … and through Out of Court Resolutions, demonstrating visible action against specific disorder and criminality.</a:t>
            </a:r>
            <a:endParaRPr lang="en-GB" dirty="0"/>
          </a:p>
          <a:p>
            <a:pPr marL="342424" indent="-342424"/>
            <a:r>
              <a:rPr lang="en-GB" sz="1500" dirty="0"/>
              <a:t>Maximised use of existing ASB powers, including increased enforcement of breaches of Public Space </a:t>
            </a:r>
            <a:r>
              <a:rPr lang="en-GB" sz="1500" dirty="0">
                <a:ea typeface="Calibri"/>
                <a:cs typeface="Calibri"/>
              </a:rPr>
              <a:t>Protection orders </a:t>
            </a:r>
            <a:r>
              <a:rPr lang="en-GB" sz="1500" dirty="0"/>
              <a:t>and </a:t>
            </a:r>
            <a:r>
              <a:rPr lang="en-GB" sz="1500" dirty="0">
                <a:ea typeface="Calibri"/>
                <a:cs typeface="Calibri"/>
              </a:rPr>
              <a:t>use of Community Protection </a:t>
            </a:r>
            <a:r>
              <a:rPr lang="en-GB" sz="1500" dirty="0"/>
              <a:t>Notices.</a:t>
            </a:r>
            <a:endParaRPr lang="en-US" sz="1500" dirty="0"/>
          </a:p>
          <a:p>
            <a:pPr marL="342424" indent="-342424"/>
            <a:r>
              <a:rPr lang="en-GB" sz="1500" dirty="0"/>
              <a:t>Increased security patrols on key transport hubs/routes.</a:t>
            </a:r>
            <a:endParaRPr lang="en-GB" sz="1500" dirty="0">
              <a:ea typeface="Calibri"/>
              <a:cs typeface="Calibri"/>
            </a:endParaRPr>
          </a:p>
          <a:p>
            <a:pPr marL="0" indent="0">
              <a:buNone/>
            </a:pPr>
            <a:r>
              <a:rPr lang="en-GB" sz="1500" b="1" dirty="0"/>
              <a:t>Additional interventions could include</a:t>
            </a:r>
            <a:r>
              <a:rPr lang="en-GB" sz="1500" b="1" dirty="0">
                <a:ea typeface="Calibri"/>
                <a:cs typeface="Calibri"/>
              </a:rPr>
              <a:t>: </a:t>
            </a:r>
          </a:p>
          <a:p>
            <a:pPr marL="342424" indent="-342424"/>
            <a:r>
              <a:rPr lang="en-GB" sz="1500" dirty="0"/>
              <a:t>Working with </a:t>
            </a:r>
            <a:r>
              <a:rPr lang="en-GB" sz="1500" dirty="0">
                <a:ea typeface="Calibri"/>
                <a:cs typeface="Calibri"/>
              </a:rPr>
              <a:t>businesses, i.e. Retail crime</a:t>
            </a:r>
            <a:endParaRPr lang="en-GB" dirty="0"/>
          </a:p>
          <a:p>
            <a:pPr marL="342424" indent="-342424"/>
            <a:r>
              <a:rPr lang="en-GB" sz="1500" dirty="0">
                <a:ea typeface="Calibri"/>
                <a:cs typeface="Calibri"/>
              </a:rPr>
              <a:t>Tackling knife </a:t>
            </a:r>
            <a:r>
              <a:rPr lang="en-GB" sz="1500" dirty="0"/>
              <a:t>crime</a:t>
            </a:r>
            <a:endParaRPr lang="en-GB" dirty="0"/>
          </a:p>
          <a:p>
            <a:pPr marL="342424" indent="-342424"/>
            <a:r>
              <a:rPr lang="en-GB" sz="1500" dirty="0"/>
              <a:t>Night-time economy safety measures</a:t>
            </a:r>
            <a:endParaRPr lang="en-GB" dirty="0"/>
          </a:p>
          <a:p>
            <a:pPr marL="342424" indent="-342424"/>
            <a:r>
              <a:rPr lang="en-GB" sz="1500" dirty="0"/>
              <a:t>Actions to increase public confidence and feelings of safety</a:t>
            </a:r>
            <a:endParaRPr lang="en-GB" dirty="0"/>
          </a:p>
          <a:p>
            <a:pPr marL="342424" indent="-342424"/>
            <a:endParaRPr lang="en-GB" sz="1800">
              <a:ea typeface="Calibri"/>
              <a:cs typeface="Calibri"/>
            </a:endParaRPr>
          </a:p>
          <a:p>
            <a:pPr marL="342424" indent="-342424"/>
            <a:endParaRPr lang="en-GB" sz="1800">
              <a:ea typeface="Calibri" panose="020F0502020204030204" pitchFamily="34" charset="0"/>
              <a:cs typeface="Calibri"/>
            </a:endParaRPr>
          </a:p>
          <a:p>
            <a:pPr marL="342424" indent="-342424">
              <a:lnSpc>
                <a:spcPct val="107000"/>
              </a:lnSpc>
              <a:spcAft>
                <a:spcPts val="800"/>
              </a:spcAft>
            </a:pPr>
            <a:endParaRPr lang="en-GB" sz="150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727DADC4-C903-D99B-64BC-4698C8AB2562}"/>
              </a:ext>
            </a:extLst>
          </p:cNvPr>
          <p:cNvSpPr>
            <a:spLocks noGrp="1"/>
          </p:cNvSpPr>
          <p:nvPr>
            <p:ph type="title"/>
          </p:nvPr>
        </p:nvSpPr>
        <p:spPr>
          <a:xfrm>
            <a:off x="628650" y="274640"/>
            <a:ext cx="6162514" cy="571751"/>
          </a:xfrm>
        </p:spPr>
        <p:txBody>
          <a:bodyPr lIns="68580" tIns="34290" rIns="68580" bIns="34290" anchor="t"/>
          <a:lstStyle/>
          <a:p>
            <a:pPr algn="l"/>
            <a:r>
              <a:rPr lang="en-GB" sz="2400" b="1"/>
              <a:t>Home Office – Requested Activities</a:t>
            </a:r>
            <a:endParaRPr lang="en-GB" sz="2400" b="1">
              <a:ea typeface="Calibri"/>
              <a:cs typeface="Calibri"/>
            </a:endParaRPr>
          </a:p>
        </p:txBody>
      </p:sp>
    </p:spTree>
    <p:extLst>
      <p:ext uri="{BB962C8B-B14F-4D97-AF65-F5344CB8AC3E}">
        <p14:creationId xmlns:p14="http://schemas.microsoft.com/office/powerpoint/2010/main" val="781994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3294E3-08B0-1DC2-91F4-894985B0F3BF}"/>
              </a:ext>
            </a:extLst>
          </p:cNvPr>
          <p:cNvSpPr>
            <a:spLocks noGrp="1"/>
          </p:cNvSpPr>
          <p:nvPr>
            <p:ph idx="1"/>
          </p:nvPr>
        </p:nvSpPr>
        <p:spPr>
          <a:xfrm>
            <a:off x="457200" y="884548"/>
            <a:ext cx="8229600" cy="3855083"/>
          </a:xfrm>
        </p:spPr>
        <p:txBody>
          <a:bodyPr lIns="68580" tIns="34290" rIns="68580" bIns="34290" anchor="t"/>
          <a:lstStyle/>
          <a:p>
            <a:pPr marL="342424" indent="-342424"/>
            <a:r>
              <a:rPr lang="en-GB" sz="1800" dirty="0">
                <a:ea typeface="Calibri"/>
                <a:cs typeface="Calibri"/>
              </a:rPr>
              <a:t>HO requested their HO Delivery Proposal Form template be completed and returned by 6</a:t>
            </a:r>
            <a:r>
              <a:rPr lang="en-GB" sz="1800" baseline="30000" dirty="0">
                <a:ea typeface="Calibri"/>
                <a:cs typeface="Calibri"/>
              </a:rPr>
              <a:t>th</a:t>
            </a:r>
            <a:r>
              <a:rPr lang="en-GB" sz="1800" dirty="0">
                <a:ea typeface="Calibri"/>
                <a:cs typeface="Calibri"/>
              </a:rPr>
              <a:t> June – clarifying WMP SSSI Plans</a:t>
            </a:r>
            <a:endParaRPr lang="en-US" sz="1800" dirty="0">
              <a:ea typeface="Calibri"/>
              <a:cs typeface="Calibri"/>
            </a:endParaRPr>
          </a:p>
          <a:p>
            <a:pPr marL="342424" indent="-342424"/>
            <a:r>
              <a:rPr lang="en-GB" sz="1800" dirty="0">
                <a:ea typeface="Calibri"/>
                <a:cs typeface="Calibri"/>
              </a:rPr>
              <a:t>HO </a:t>
            </a:r>
            <a:r>
              <a:rPr lang="en-GB" sz="1800">
                <a:ea typeface="Calibri"/>
                <a:cs typeface="Calibri"/>
              </a:rPr>
              <a:t>stated,</a:t>
            </a:r>
            <a:r>
              <a:rPr lang="en-GB" sz="1800" dirty="0">
                <a:ea typeface="Calibri"/>
                <a:cs typeface="Calibri"/>
              </a:rPr>
              <a:t> ‘From 30th June – 30th September we are asking you to make full use of available funding, including the £66 million we’re investing this financial year (2025/26) for hotspot policing, and a broader suite of existing powers and initiatives, to focus on driving down retail and street crime and ASB in town centres across your force area this summer.’ </a:t>
            </a:r>
            <a:endParaRPr lang="en-GB" sz="1800" dirty="0"/>
          </a:p>
          <a:p>
            <a:pPr marL="342424" indent="-342424"/>
            <a:r>
              <a:rPr lang="en-GB" sz="1800" dirty="0">
                <a:ea typeface="Calibri"/>
                <a:cs typeface="Calibri"/>
              </a:rPr>
              <a:t>No additional HO resources allocated for this work. Forces are required to consider how they will utilise their existing resources to deliver </a:t>
            </a:r>
            <a:endParaRPr lang="en-GB" sz="1800" dirty="0"/>
          </a:p>
          <a:p>
            <a:pPr marL="342424" indent="-342424"/>
            <a:r>
              <a:rPr lang="en-GB" sz="1800" dirty="0">
                <a:ea typeface="Calibri"/>
                <a:cs typeface="Calibri"/>
              </a:rPr>
              <a:t>Initially HO indicated that the previous ASB Hotspots would be abandoned during this SS Summer focus on town centres. HO since clarified that both are to be delivered alongside each other</a:t>
            </a:r>
            <a:endParaRPr lang="en-GB" dirty="0"/>
          </a:p>
          <a:p>
            <a:pPr marL="342424" indent="-342424"/>
            <a:endParaRPr lang="en-GB" sz="1500">
              <a:ea typeface="Calibri"/>
              <a:cs typeface="Calibri"/>
            </a:endParaRPr>
          </a:p>
        </p:txBody>
      </p:sp>
      <p:sp>
        <p:nvSpPr>
          <p:cNvPr id="3" name="Title 2">
            <a:extLst>
              <a:ext uri="{FF2B5EF4-FFF2-40B4-BE49-F238E27FC236}">
                <a16:creationId xmlns:a16="http://schemas.microsoft.com/office/drawing/2014/main" id="{12AEB586-02BD-EAA6-1564-CE5A5ED54272}"/>
              </a:ext>
            </a:extLst>
          </p:cNvPr>
          <p:cNvSpPr>
            <a:spLocks noGrp="1"/>
          </p:cNvSpPr>
          <p:nvPr>
            <p:ph type="title"/>
          </p:nvPr>
        </p:nvSpPr>
        <p:spPr>
          <a:xfrm>
            <a:off x="190631" y="274639"/>
            <a:ext cx="5839536" cy="481985"/>
          </a:xfrm>
        </p:spPr>
        <p:txBody>
          <a:bodyPr lIns="68580" tIns="34290" rIns="68580" bIns="34290" anchor="t"/>
          <a:lstStyle/>
          <a:p>
            <a:r>
              <a:rPr lang="en-GB" sz="2400" b="1">
                <a:ea typeface="Calibri"/>
                <a:cs typeface="Calibri"/>
              </a:rPr>
              <a:t>Safer Streets Summer Initiative (SSSI)…</a:t>
            </a:r>
            <a:endParaRPr lang="en-US"/>
          </a:p>
        </p:txBody>
      </p:sp>
    </p:spTree>
    <p:extLst>
      <p:ext uri="{BB962C8B-B14F-4D97-AF65-F5344CB8AC3E}">
        <p14:creationId xmlns:p14="http://schemas.microsoft.com/office/powerpoint/2010/main" val="258710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8758"/>
            <a:ext cx="8229600" cy="4097399"/>
          </a:xfrm>
        </p:spPr>
        <p:txBody>
          <a:bodyPr lIns="68580" tIns="34290" rIns="68580" bIns="34290" anchor="t"/>
          <a:lstStyle/>
          <a:p>
            <a:pPr marL="342424" indent="-342424"/>
            <a:r>
              <a:rPr lang="en-GB" sz="1800">
                <a:ea typeface="Calibri"/>
                <a:cs typeface="Calibri"/>
              </a:rPr>
              <a:t>Effective and constructive joint working by OPCC, WMP and LA HOCS</a:t>
            </a:r>
          </a:p>
          <a:p>
            <a:pPr marL="342424" indent="-342424"/>
            <a:r>
              <a:rPr lang="en-GB" sz="1800"/>
              <a:t>Local template completed in each LPA and checked by WMP SSSI Lead </a:t>
            </a:r>
            <a:endParaRPr lang="en-GB"/>
          </a:p>
          <a:p>
            <a:pPr marL="342424" indent="-342424"/>
            <a:r>
              <a:rPr lang="en-GB" sz="1800"/>
              <a:t>WMP and OPCC asked certain areas to re-draft their initial SSSI plans.  Examples of the most comprehensive &amp; robust Local SSSI Plans examples shared </a:t>
            </a:r>
            <a:endParaRPr lang="en-GB"/>
          </a:p>
          <a:p>
            <a:pPr marL="342424" indent="-342424"/>
            <a:r>
              <a:rPr lang="en-GB" sz="1800"/>
              <a:t>OPCC compiled LPA plans into a West Midland wide all-encompassing document - a summary, highlighting a few key examples from each LPA </a:t>
            </a:r>
            <a:endParaRPr lang="en-GB"/>
          </a:p>
          <a:p>
            <a:pPr marL="342424" indent="-342424"/>
            <a:r>
              <a:rPr lang="en-GB" sz="1800"/>
              <a:t>Draft overall plan presented to HOCS for comment &amp; draft plan finalised </a:t>
            </a:r>
            <a:endParaRPr lang="en-GB"/>
          </a:p>
          <a:p>
            <a:pPr marL="342424" indent="-342424"/>
            <a:r>
              <a:rPr lang="en-GB" sz="1800"/>
              <a:t>PCC and Chief Constable discussed draft plan and signed it off</a:t>
            </a:r>
            <a:endParaRPr lang="en-GB"/>
          </a:p>
          <a:p>
            <a:pPr marL="342424" indent="-342424"/>
            <a:r>
              <a:rPr lang="en-GB" sz="1800">
                <a:ea typeface="Calibri"/>
                <a:cs typeface="Calibri"/>
              </a:rPr>
              <a:t>WMP SSSI Plan submitted by OPCC to the Home Office on 4</a:t>
            </a:r>
            <a:r>
              <a:rPr lang="en-GB" sz="1800" baseline="30000">
                <a:ea typeface="Calibri"/>
                <a:cs typeface="Calibri"/>
              </a:rPr>
              <a:t>th</a:t>
            </a:r>
            <a:r>
              <a:rPr lang="en-GB" sz="1800">
                <a:ea typeface="Calibri"/>
                <a:cs typeface="Calibri"/>
              </a:rPr>
              <a:t> June</a:t>
            </a:r>
            <a:endParaRPr lang="en-GB"/>
          </a:p>
          <a:p>
            <a:pPr marL="342424" indent="-342424"/>
            <a:r>
              <a:rPr lang="en-GB" sz="1800">
                <a:ea typeface="Calibri"/>
                <a:cs typeface="Calibri"/>
              </a:rPr>
              <a:t>Positive initial response from Home Office: ‘We appreciate the thoughtful and proactive approach to support this important initiative.’</a:t>
            </a:r>
            <a:endParaRPr lang="en-GB"/>
          </a:p>
          <a:p>
            <a:pPr marL="342424" indent="-342424"/>
            <a:endParaRPr lang="en-GB" sz="1800">
              <a:ea typeface="Calibri" panose="020F0502020204030204" pitchFamily="34" charset="0"/>
              <a:cs typeface="Calibri"/>
            </a:endParaRPr>
          </a:p>
          <a:p>
            <a:pPr marL="0" indent="0">
              <a:lnSpc>
                <a:spcPct val="107000"/>
              </a:lnSpc>
              <a:spcAft>
                <a:spcPts val="800"/>
              </a:spcAft>
              <a:buNone/>
            </a:pPr>
            <a:endParaRPr lang="en-GB" sz="18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7886700" cy="591124"/>
          </a:xfrm>
        </p:spPr>
        <p:txBody>
          <a:bodyPr lIns="68580" tIns="34290" rIns="68580" bIns="34290" anchor="t"/>
          <a:lstStyle/>
          <a:p>
            <a:pPr algn="l"/>
            <a:r>
              <a:rPr lang="en-GB" sz="2400" b="1"/>
              <a:t>Safer Streets Summer Initiative: our approach </a:t>
            </a:r>
          </a:p>
        </p:txBody>
      </p:sp>
    </p:spTree>
    <p:extLst>
      <p:ext uri="{BB962C8B-B14F-4D97-AF65-F5344CB8AC3E}">
        <p14:creationId xmlns:p14="http://schemas.microsoft.com/office/powerpoint/2010/main" val="157967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7873C-1E03-9828-BD39-3ACC49CEAA23}"/>
              </a:ext>
            </a:extLst>
          </p:cNvPr>
          <p:cNvSpPr>
            <a:spLocks noGrp="1"/>
          </p:cNvSpPr>
          <p:nvPr>
            <p:ph idx="1"/>
          </p:nvPr>
        </p:nvSpPr>
        <p:spPr>
          <a:xfrm>
            <a:off x="457200" y="901607"/>
            <a:ext cx="8229600" cy="3965971"/>
          </a:xfrm>
        </p:spPr>
        <p:txBody>
          <a:bodyPr lIns="68580" tIns="34290" rIns="68580" bIns="34290" anchor="t"/>
          <a:lstStyle/>
          <a:p>
            <a:pPr marL="342424" indent="-342424"/>
            <a:r>
              <a:rPr lang="en-GB" sz="1800">
                <a:ea typeface="Calibri"/>
                <a:cs typeface="Calibri"/>
              </a:rPr>
              <a:t>Paul Joyce (WMP SS Lead) implemented monthly performance update meetings with LPA Lead and HOCs for each area, OPCC and VRP </a:t>
            </a:r>
            <a:endParaRPr lang="en-US" sz="1800">
              <a:ea typeface="Calibri"/>
              <a:cs typeface="Calibri"/>
            </a:endParaRPr>
          </a:p>
          <a:p>
            <a:pPr marL="342424" indent="-342424"/>
            <a:r>
              <a:rPr lang="en-GB" sz="1800">
                <a:ea typeface="Calibri"/>
                <a:cs typeface="Calibri"/>
              </a:rPr>
              <a:t>1st monthly performance meeting held 16th June – all areas on track to 'go live' 30th June. </a:t>
            </a:r>
            <a:endParaRPr lang="en-US"/>
          </a:p>
          <a:p>
            <a:pPr marL="342424" indent="-342424"/>
            <a:r>
              <a:rPr lang="en-GB" sz="1800">
                <a:ea typeface="Calibri"/>
                <a:cs typeface="Calibri"/>
              </a:rPr>
              <a:t>SS is also key agenda item on monthly OPCC HOCS meetings</a:t>
            </a:r>
            <a:endParaRPr lang="en-GB"/>
          </a:p>
          <a:p>
            <a:pPr marL="342424" indent="-342424"/>
            <a:r>
              <a:rPr lang="en-GB" sz="1800">
                <a:ea typeface="Calibri"/>
                <a:cs typeface="Calibri"/>
              </a:rPr>
              <a:t>Monthly monitoring reports to be returned throughout SS initiative. </a:t>
            </a:r>
            <a:endParaRPr lang="en-GB"/>
          </a:p>
          <a:p>
            <a:pPr marL="342424" indent="-342424"/>
            <a:r>
              <a:rPr lang="en-GB" sz="1800">
                <a:ea typeface="Calibri"/>
                <a:cs typeface="Calibri"/>
              </a:rPr>
              <a:t>WMP and OPCC commented on HO draft monitoring template. Still awaiting the final version</a:t>
            </a:r>
            <a:endParaRPr lang="en-US"/>
          </a:p>
          <a:p>
            <a:pPr marL="342424" indent="-342424"/>
            <a:r>
              <a:rPr lang="en-GB" sz="1800">
                <a:ea typeface="Calibri"/>
                <a:cs typeface="Calibri"/>
              </a:rPr>
              <a:t>WMP LPAs to work with HOCS to complete and return local monitoring info</a:t>
            </a:r>
            <a:endParaRPr lang="en-US"/>
          </a:p>
          <a:p>
            <a:pPr marL="342424" indent="-342424"/>
            <a:r>
              <a:rPr lang="en-GB" sz="1800">
                <a:ea typeface="Calibri"/>
                <a:cs typeface="Calibri"/>
              </a:rPr>
              <a:t>Local WMP SSSI Lead to check LPA / HOC returns </a:t>
            </a:r>
            <a:endParaRPr lang="en-US"/>
          </a:p>
          <a:p>
            <a:pPr marL="342424" indent="-342424"/>
            <a:r>
              <a:rPr lang="en-GB" sz="1800">
                <a:ea typeface="Calibri"/>
                <a:cs typeface="Calibri"/>
              </a:rPr>
              <a:t>OPCC will then collate these and submit the monthly returns to HO</a:t>
            </a:r>
            <a:endParaRPr lang="en-GB"/>
          </a:p>
          <a:p>
            <a:pPr marL="342424" indent="-342424"/>
            <a:endParaRPr lang="en-GB" sz="1800">
              <a:ea typeface="Calibri"/>
              <a:cs typeface="Calibri"/>
            </a:endParaRPr>
          </a:p>
          <a:p>
            <a:pPr marL="0" indent="0">
              <a:buNone/>
            </a:pPr>
            <a:endParaRPr lang="en-GB" sz="1800">
              <a:ea typeface="Calibri"/>
              <a:cs typeface="Calibri"/>
            </a:endParaRPr>
          </a:p>
        </p:txBody>
      </p:sp>
      <p:sp>
        <p:nvSpPr>
          <p:cNvPr id="3" name="Title 2">
            <a:extLst>
              <a:ext uri="{FF2B5EF4-FFF2-40B4-BE49-F238E27FC236}">
                <a16:creationId xmlns:a16="http://schemas.microsoft.com/office/drawing/2014/main" id="{C3736394-BD20-2A96-FC8A-A79071706061}"/>
              </a:ext>
            </a:extLst>
          </p:cNvPr>
          <p:cNvSpPr>
            <a:spLocks noGrp="1"/>
          </p:cNvSpPr>
          <p:nvPr>
            <p:ph type="title"/>
          </p:nvPr>
        </p:nvSpPr>
        <p:spPr>
          <a:xfrm>
            <a:off x="628650" y="180811"/>
            <a:ext cx="6146611" cy="601402"/>
          </a:xfrm>
        </p:spPr>
        <p:txBody>
          <a:bodyPr lIns="68580" tIns="34290" rIns="68580" bIns="34290" anchor="t"/>
          <a:lstStyle/>
          <a:p>
            <a:pPr algn="l"/>
            <a:r>
              <a:rPr lang="en-GB" sz="2400" b="1">
                <a:ea typeface="Calibri"/>
                <a:cs typeface="Calibri"/>
              </a:rPr>
              <a:t>SS Governance and Monitoring </a:t>
            </a:r>
            <a:endParaRPr lang="en-US" sz="2400" b="1">
              <a:ea typeface="Calibri"/>
              <a:cs typeface="Calibri"/>
            </a:endParaRPr>
          </a:p>
        </p:txBody>
      </p:sp>
    </p:spTree>
    <p:extLst>
      <p:ext uri="{BB962C8B-B14F-4D97-AF65-F5344CB8AC3E}">
        <p14:creationId xmlns:p14="http://schemas.microsoft.com/office/powerpoint/2010/main" val="236949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4EEDA-CF2A-011D-7E84-A3685695A4DC}"/>
              </a:ext>
            </a:extLst>
          </p:cNvPr>
          <p:cNvSpPr>
            <a:spLocks noGrp="1"/>
          </p:cNvSpPr>
          <p:nvPr>
            <p:ph idx="1"/>
          </p:nvPr>
        </p:nvSpPr>
        <p:spPr/>
        <p:txBody>
          <a:bodyPr lIns="68580" tIns="34290" rIns="68580" bIns="34290" anchor="t"/>
          <a:lstStyle/>
          <a:p>
            <a:pPr marL="342424" indent="-342424"/>
            <a:endParaRPr lang="en-GB" sz="1800">
              <a:ea typeface="Calibri"/>
              <a:cs typeface="Calibri"/>
            </a:endParaRPr>
          </a:p>
          <a:p>
            <a:pPr marL="342424" indent="-342424"/>
            <a:r>
              <a:rPr lang="en-GB" sz="1800">
                <a:ea typeface="Calibri"/>
                <a:cs typeface="Calibri"/>
              </a:rPr>
              <a:t>Joined-up multi-channel Comms approach agreed with delivery partners </a:t>
            </a:r>
            <a:endParaRPr lang="en-US" sz="1800">
              <a:ea typeface="Calibri"/>
              <a:cs typeface="Calibri"/>
            </a:endParaRPr>
          </a:p>
          <a:p>
            <a:pPr marL="342424" indent="-342424"/>
            <a:r>
              <a:rPr lang="en-GB" sz="1800">
                <a:ea typeface="Calibri"/>
                <a:cs typeface="Calibri"/>
              </a:rPr>
              <a:t>Led by WMP Head of Comms</a:t>
            </a:r>
            <a:endParaRPr lang="en-US" sz="1800">
              <a:ea typeface="Calibri"/>
              <a:cs typeface="Calibri"/>
            </a:endParaRPr>
          </a:p>
          <a:p>
            <a:pPr marL="342424" indent="-342424"/>
            <a:r>
              <a:rPr lang="en-GB" sz="1800">
                <a:ea typeface="Calibri"/>
                <a:cs typeface="Calibri"/>
              </a:rPr>
              <a:t>Utilising Association of Police &amp; Crime Commissioners produced branding and resources</a:t>
            </a:r>
          </a:p>
          <a:p>
            <a:pPr marL="342424" indent="-342424"/>
            <a:r>
              <a:rPr lang="en-GB" sz="1800">
                <a:ea typeface="Calibri"/>
                <a:cs typeface="Calibri"/>
              </a:rPr>
              <a:t>WMP Comms are rolling out an over-arching 'Here for You' Comms campaign and this Safer Streets initiative comms will be part of that – a joined-up approach</a:t>
            </a:r>
            <a:endParaRPr lang="en-US" sz="1800">
              <a:ea typeface="Calibri"/>
              <a:cs typeface="Calibri"/>
            </a:endParaRPr>
          </a:p>
          <a:p>
            <a:pPr marL="342424" indent="-342424"/>
            <a:r>
              <a:rPr lang="en-GB" sz="1800">
                <a:ea typeface="Calibri"/>
                <a:cs typeface="Calibri"/>
              </a:rPr>
              <a:t>Majority of SS Comms will be produced at a local LPA level – clarifying what is happening in the local area and the positive impact of this</a:t>
            </a:r>
          </a:p>
          <a:p>
            <a:pPr marL="342424" indent="-342424"/>
            <a:r>
              <a:rPr lang="en-GB" sz="1800">
                <a:ea typeface="Calibri"/>
                <a:cs typeface="Calibri"/>
              </a:rPr>
              <a:t>Good opportunity for LPA Comms Hubs and Local SS Comms to work together</a:t>
            </a:r>
          </a:p>
        </p:txBody>
      </p:sp>
      <p:sp>
        <p:nvSpPr>
          <p:cNvPr id="3" name="Title 2">
            <a:extLst>
              <a:ext uri="{FF2B5EF4-FFF2-40B4-BE49-F238E27FC236}">
                <a16:creationId xmlns:a16="http://schemas.microsoft.com/office/drawing/2014/main" id="{418C3BCF-7FFD-1EC4-E133-D59934356963}"/>
              </a:ext>
            </a:extLst>
          </p:cNvPr>
          <p:cNvSpPr>
            <a:spLocks noGrp="1"/>
          </p:cNvSpPr>
          <p:nvPr>
            <p:ph type="title"/>
          </p:nvPr>
        </p:nvSpPr>
        <p:spPr>
          <a:xfrm>
            <a:off x="628650" y="274639"/>
            <a:ext cx="6266029" cy="695231"/>
          </a:xfrm>
        </p:spPr>
        <p:txBody>
          <a:bodyPr lIns="68580" tIns="34290" rIns="68580" bIns="34290" anchor="t"/>
          <a:lstStyle/>
          <a:p>
            <a:pPr algn="l"/>
            <a:r>
              <a:rPr lang="en-GB" sz="2400" b="1">
                <a:ea typeface="Calibri"/>
                <a:cs typeface="Calibri"/>
              </a:rPr>
              <a:t>Safer Streets Summer Comms</a:t>
            </a:r>
            <a:endParaRPr lang="en-GB" sz="2400">
              <a:ea typeface="Calibri"/>
              <a:cs typeface="Calibri"/>
            </a:endParaRPr>
          </a:p>
        </p:txBody>
      </p:sp>
    </p:spTree>
    <p:extLst>
      <p:ext uri="{BB962C8B-B14F-4D97-AF65-F5344CB8AC3E}">
        <p14:creationId xmlns:p14="http://schemas.microsoft.com/office/powerpoint/2010/main" val="388345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8757"/>
            <a:ext cx="8229600" cy="3835866"/>
          </a:xfrm>
        </p:spPr>
        <p:txBody>
          <a:bodyPr lIns="68580" tIns="34290" rIns="68580" bIns="34290" anchor="t"/>
          <a:lstStyle/>
          <a:p>
            <a:pPr marL="342424" indent="-342424"/>
            <a:r>
              <a:rPr lang="en-GB" sz="2700"/>
              <a:t>Police and crime plan ASB commitments:</a:t>
            </a:r>
            <a:endParaRPr lang="en-US" sz="2700">
              <a:ea typeface="Calibri"/>
              <a:cs typeface="Calibri"/>
            </a:endParaRPr>
          </a:p>
          <a:p>
            <a:pPr marL="742474" lvl="1" indent="-285274"/>
            <a:r>
              <a:rPr lang="en-GB" sz="2100"/>
              <a:t>To prevent and reduce ASB</a:t>
            </a:r>
            <a:endParaRPr lang="en-GB" sz="2100">
              <a:ea typeface="Calibri"/>
              <a:cs typeface="Calibri"/>
            </a:endParaRPr>
          </a:p>
          <a:p>
            <a:pPr marL="742474" lvl="1" indent="-285274"/>
            <a:r>
              <a:rPr lang="en-GB" sz="2100"/>
              <a:t>To introduce a chain of responsibility and escalation in ASB incidents</a:t>
            </a:r>
            <a:endParaRPr lang="en-GB" sz="2100">
              <a:ea typeface="Calibri"/>
              <a:cs typeface="Calibri"/>
            </a:endParaRPr>
          </a:p>
          <a:p>
            <a:pPr marL="742474" lvl="1" indent="-285274"/>
            <a:r>
              <a:rPr lang="en-GB" sz="2100"/>
              <a:t>Increase support for victims of ASB</a:t>
            </a:r>
            <a:endParaRPr lang="en-GB" sz="2100">
              <a:ea typeface="Calibri"/>
              <a:cs typeface="Calibri"/>
            </a:endParaRPr>
          </a:p>
          <a:p>
            <a:pPr marL="742474" lvl="1" indent="-285274"/>
            <a:r>
              <a:rPr lang="en-GB" sz="2100"/>
              <a:t>Increase the use of civil orders and current ASB powers</a:t>
            </a:r>
            <a:endParaRPr lang="en-GB" sz="2100">
              <a:ea typeface="Calibri"/>
              <a:cs typeface="Calibri"/>
            </a:endParaRPr>
          </a:p>
          <a:p>
            <a:pPr marL="742474" lvl="1" indent="-285274"/>
            <a:r>
              <a:rPr lang="en-GB" sz="2100"/>
              <a:t>Increase awareness of ASB case review mechanism</a:t>
            </a:r>
            <a:endParaRPr lang="en-GB" sz="2100">
              <a:ea typeface="Calibri"/>
              <a:cs typeface="Calibri"/>
            </a:endParaRPr>
          </a:p>
          <a:p>
            <a:pPr marL="0" indent="0">
              <a:lnSpc>
                <a:spcPct val="107000"/>
              </a:lnSpc>
              <a:spcAft>
                <a:spcPts val="800"/>
              </a:spcAft>
              <a:buNone/>
            </a:pPr>
            <a:endParaRPr lang="en-GB" sz="1800">
              <a:ea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628650" y="274640"/>
            <a:ext cx="7886700" cy="591124"/>
          </a:xfrm>
        </p:spPr>
        <p:txBody>
          <a:bodyPr lIns="68580" tIns="34290" rIns="68580" bIns="34290" anchor="t"/>
          <a:lstStyle/>
          <a:p>
            <a:pPr algn="l"/>
            <a:r>
              <a:rPr lang="en-GB" sz="2400" b="1"/>
              <a:t>Police and Crime Delivery Plan and ASB Actions</a:t>
            </a:r>
          </a:p>
        </p:txBody>
      </p:sp>
    </p:spTree>
    <p:extLst>
      <p:ext uri="{BB962C8B-B14F-4D97-AF65-F5344CB8AC3E}">
        <p14:creationId xmlns:p14="http://schemas.microsoft.com/office/powerpoint/2010/main" val="3899061237"/>
      </p:ext>
    </p:extLst>
  </p:cSld>
  <p:clrMapOvr>
    <a:masterClrMapping/>
  </p:clrMapOvr>
  <p:extLst>
    <p:ext uri="{6950BFC3-D8DA-4A85-94F7-54DA5524770B}">
      <p188:commentRel xmlns:p188="http://schemas.microsoft.com/office/powerpoint/2018/8/main" xmlns=""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6" y="-13255"/>
            <a:ext cx="9144000" cy="5142895"/>
          </a:xfrm>
          <a:prstGeom prst="rect">
            <a:avLst/>
          </a:prstGeom>
        </p:spPr>
      </p:pic>
      <p:sp>
        <p:nvSpPr>
          <p:cNvPr id="2" name="Title 1"/>
          <p:cNvSpPr>
            <a:spLocks noGrp="1"/>
          </p:cNvSpPr>
          <p:nvPr>
            <p:ph type="ctrTitle"/>
          </p:nvPr>
        </p:nvSpPr>
        <p:spPr/>
        <p:txBody>
          <a:bodyPr/>
          <a:lstStyle/>
          <a:p>
            <a:br>
              <a:rPr lang="en-US" sz="3200" b="1" dirty="0"/>
            </a:br>
            <a:endParaRPr lang="en-US" sz="4000" b="1" dirty="0"/>
          </a:p>
        </p:txBody>
      </p:sp>
      <p:sp>
        <p:nvSpPr>
          <p:cNvPr id="5" name="Title 1">
            <a:extLst>
              <a:ext uri="{FF2B5EF4-FFF2-40B4-BE49-F238E27FC236}">
                <a16:creationId xmlns:a16="http://schemas.microsoft.com/office/drawing/2014/main" id="{E7B34E0A-B5F0-4DBB-9F60-C9A756666DFC}"/>
              </a:ext>
            </a:extLst>
          </p:cNvPr>
          <p:cNvSpPr txBox="1">
            <a:spLocks/>
          </p:cNvSpPr>
          <p:nvPr/>
        </p:nvSpPr>
        <p:spPr>
          <a:xfrm>
            <a:off x="1129744" y="96314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Neighbourhood Policing guarantee </a:t>
            </a:r>
          </a:p>
        </p:txBody>
      </p:sp>
      <p:sp>
        <p:nvSpPr>
          <p:cNvPr id="6" name="Subtitle 2">
            <a:extLst>
              <a:ext uri="{FF2B5EF4-FFF2-40B4-BE49-F238E27FC236}">
                <a16:creationId xmlns:a16="http://schemas.microsoft.com/office/drawing/2014/main" id="{93C6F4FF-6BEA-4339-94DF-453E1AD3316B}"/>
              </a:ext>
            </a:extLst>
          </p:cNvPr>
          <p:cNvSpPr>
            <a:spLocks noGrp="1"/>
          </p:cNvSpPr>
          <p:nvPr>
            <p:ph type="subTitle" idx="1"/>
          </p:nvPr>
        </p:nvSpPr>
        <p:spPr>
          <a:xfrm>
            <a:off x="1143000" y="2799834"/>
            <a:ext cx="6858000" cy="1241822"/>
          </a:xfrm>
        </p:spPr>
        <p:txBody>
          <a:bodyPr vert="horz" lIns="68580" tIns="34290" rIns="68580" bIns="34290" rtlCol="0" anchor="t">
            <a:normAutofit/>
          </a:bodyPr>
          <a:lstStyle/>
          <a:p>
            <a:r>
              <a:rPr lang="en-GB" dirty="0"/>
              <a:t>NPG Update Presentation</a:t>
            </a:r>
          </a:p>
          <a:p>
            <a:r>
              <a:rPr lang="en-GB"/>
              <a:t>Simon Down</a:t>
            </a:r>
            <a:endParaRPr lang="en-GB" dirty="0"/>
          </a:p>
        </p:txBody>
      </p:sp>
    </p:spTree>
    <p:extLst>
      <p:ext uri="{BB962C8B-B14F-4D97-AF65-F5344CB8AC3E}">
        <p14:creationId xmlns:p14="http://schemas.microsoft.com/office/powerpoint/2010/main" val="2398141694"/>
      </p:ext>
    </p:extLst>
  </p:cSld>
  <p:clrMapOvr>
    <a:masterClrMapping/>
  </p:clrMapOvr>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38601-DE27-4C2A-A661-F1A617154EEB}"/>
              </a:ext>
            </a:extLst>
          </p:cNvPr>
          <p:cNvPicPr>
            <a:picLocks noChangeAspect="1"/>
          </p:cNvPicPr>
          <p:nvPr/>
        </p:nvPicPr>
        <p:blipFill>
          <a:blip r:embed="rId2"/>
          <a:stretch>
            <a:fillRect/>
          </a:stretch>
        </p:blipFill>
        <p:spPr>
          <a:xfrm>
            <a:off x="0" y="4573"/>
            <a:ext cx="9144000" cy="5138927"/>
          </a:xfrm>
          <a:prstGeom prst="rect">
            <a:avLst/>
          </a:prstGeom>
        </p:spPr>
      </p:pic>
      <p:sp>
        <p:nvSpPr>
          <p:cNvPr id="6" name="Title 5">
            <a:extLst>
              <a:ext uri="{FF2B5EF4-FFF2-40B4-BE49-F238E27FC236}">
                <a16:creationId xmlns:a16="http://schemas.microsoft.com/office/drawing/2014/main" id="{155075CB-29C4-466E-9C3E-9E598C0609DA}"/>
              </a:ext>
            </a:extLst>
          </p:cNvPr>
          <p:cNvSpPr>
            <a:spLocks noGrp="1"/>
          </p:cNvSpPr>
          <p:nvPr>
            <p:ph type="ctrTitle"/>
          </p:nvPr>
        </p:nvSpPr>
        <p:spPr>
          <a:xfrm>
            <a:off x="169049" y="1752440"/>
            <a:ext cx="8673353" cy="1314449"/>
          </a:xfrm>
        </p:spPr>
        <p:txBody>
          <a:bodyPr>
            <a:normAutofit fontScale="90000"/>
          </a:bodyPr>
          <a:lstStyle/>
          <a:p>
            <a:r>
              <a:rPr lang="en-GB" dirty="0"/>
              <a:t>Success so far</a:t>
            </a:r>
            <a:br>
              <a:rPr lang="en-GB" dirty="0"/>
            </a:br>
            <a:r>
              <a:rPr lang="en-GB" sz="2700" dirty="0"/>
              <a:t>New Chance</a:t>
            </a:r>
            <a:br>
              <a:rPr lang="en-GB" sz="2700" dirty="0"/>
            </a:br>
            <a:r>
              <a:rPr lang="en-GB" sz="2700" dirty="0"/>
              <a:t>and </a:t>
            </a:r>
            <a:br>
              <a:rPr lang="en-GB" sz="2700" dirty="0"/>
            </a:br>
            <a:r>
              <a:rPr lang="en-GB" sz="2700" dirty="0"/>
              <a:t>Arrest Referral Service</a:t>
            </a:r>
            <a:br>
              <a:rPr lang="en-GB" dirty="0"/>
            </a:br>
            <a:endParaRPr lang="en-GB" dirty="0"/>
          </a:p>
        </p:txBody>
      </p:sp>
      <p:sp>
        <p:nvSpPr>
          <p:cNvPr id="7" name="Subtitle 6">
            <a:extLst>
              <a:ext uri="{FF2B5EF4-FFF2-40B4-BE49-F238E27FC236}">
                <a16:creationId xmlns:a16="http://schemas.microsoft.com/office/drawing/2014/main" id="{5C1FECFD-E04D-4260-82D4-5C50FDC32EAF}"/>
              </a:ext>
            </a:extLst>
          </p:cNvPr>
          <p:cNvSpPr>
            <a:spLocks noGrp="1"/>
          </p:cNvSpPr>
          <p:nvPr>
            <p:ph type="subTitle" idx="1"/>
          </p:nvPr>
        </p:nvSpPr>
        <p:spPr>
          <a:xfrm>
            <a:off x="1371600" y="3391060"/>
            <a:ext cx="6400800" cy="1314450"/>
          </a:xfrm>
        </p:spPr>
        <p:txBody>
          <a:bodyPr/>
          <a:lstStyle/>
          <a:p>
            <a:r>
              <a:rPr lang="en-GB" dirty="0">
                <a:solidFill>
                  <a:schemeClr val="tx1"/>
                </a:solidFill>
              </a:rPr>
              <a:t>Simon Down – Head of Policy</a:t>
            </a:r>
          </a:p>
        </p:txBody>
      </p:sp>
    </p:spTree>
    <p:extLst>
      <p:ext uri="{BB962C8B-B14F-4D97-AF65-F5344CB8AC3E}">
        <p14:creationId xmlns:p14="http://schemas.microsoft.com/office/powerpoint/2010/main" val="152157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83C7-BE60-41EC-9493-0C91DAF8A726}"/>
              </a:ext>
            </a:extLst>
          </p:cNvPr>
          <p:cNvSpPr>
            <a:spLocks noGrp="1"/>
          </p:cNvSpPr>
          <p:nvPr>
            <p:ph type="title"/>
          </p:nvPr>
        </p:nvSpPr>
        <p:spPr/>
        <p:txBody>
          <a:bodyPr/>
          <a:lstStyle/>
          <a:p>
            <a:pPr algn="l"/>
            <a:r>
              <a:rPr lang="en-GB" sz="3600" dirty="0"/>
              <a:t>Neighbourhood policing guarantee </a:t>
            </a:r>
          </a:p>
        </p:txBody>
      </p:sp>
      <p:sp>
        <p:nvSpPr>
          <p:cNvPr id="3" name="Content Placeholder 2">
            <a:extLst>
              <a:ext uri="{FF2B5EF4-FFF2-40B4-BE49-F238E27FC236}">
                <a16:creationId xmlns:a16="http://schemas.microsoft.com/office/drawing/2014/main" id="{5730AFBD-C15F-41CF-ABF4-9E5E34D77AA7}"/>
              </a:ext>
            </a:extLst>
          </p:cNvPr>
          <p:cNvSpPr>
            <a:spLocks noGrp="1"/>
          </p:cNvSpPr>
          <p:nvPr>
            <p:ph idx="1"/>
          </p:nvPr>
        </p:nvSpPr>
        <p:spPr/>
        <p:txBody>
          <a:bodyPr>
            <a:normAutofit/>
          </a:bodyPr>
          <a:lstStyle/>
          <a:p>
            <a:pPr marL="0" indent="0">
              <a:buNone/>
            </a:pPr>
            <a:r>
              <a:rPr lang="en-GB" sz="1425" dirty="0"/>
              <a:t>Success so far</a:t>
            </a: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Times New Roman" panose="02020603050405020304" pitchFamily="18" charset="0"/>
              </a:rPr>
              <a:t>WMP to receive £12.2M to be invested directly into neighbourhoods.</a:t>
            </a: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Times New Roman" panose="02020603050405020304" pitchFamily="18" charset="0"/>
              </a:rPr>
              <a:t>WMP committed to 20 extra PCSOs. </a:t>
            </a:r>
            <a:endParaRPr lang="en-GB" sz="1425" dirty="0">
              <a:latin typeface="Calibri" panose="020F0502020204030204" pitchFamily="34" charset="0"/>
              <a:ea typeface="Calibri" panose="020F0502020204030204" pitchFamily="34" charset="0"/>
            </a:endParaRP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Times New Roman" panose="02020603050405020304" pitchFamily="18" charset="0"/>
              </a:rPr>
              <a:t>Dedicated Neighbourhood officers assigned in every ward across the force</a:t>
            </a: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Times New Roman" panose="02020603050405020304" pitchFamily="18" charset="0"/>
              </a:rPr>
              <a:t>Single Online Home pages now updated to achieve a named, contactable officer for every neighbourhood</a:t>
            </a: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Calibri" panose="020F0502020204030204" pitchFamily="34" charset="0"/>
              </a:rPr>
              <a:t>College of Policing roll out of their accredited National Neighbourhood Policing Pathway (NPP) 1-4 Training. This accredited specialism has been welcomed by WMP. NPP1 starts 23rd June, NPP2 starts in September </a:t>
            </a:r>
          </a:p>
          <a:p>
            <a:pPr marL="257175" indent="-257175">
              <a:lnSpc>
                <a:spcPct val="105000"/>
              </a:lnSpc>
              <a:spcAft>
                <a:spcPts val="600"/>
              </a:spcAft>
              <a:buFont typeface="Symbol" panose="05050102010706020507" pitchFamily="18" charset="2"/>
              <a:buChar char=""/>
            </a:pPr>
            <a:r>
              <a:rPr lang="en-GB" sz="1425" dirty="0">
                <a:latin typeface="Calibri" panose="020F0502020204030204" pitchFamily="34" charset="0"/>
                <a:ea typeface="Calibri" panose="020F0502020204030204" pitchFamily="34" charset="0"/>
              </a:rPr>
              <a:t>Abstraction Policy published / App built, tested and being trialled </a:t>
            </a:r>
          </a:p>
          <a:p>
            <a:pPr marL="0" indent="0">
              <a:lnSpc>
                <a:spcPct val="105000"/>
              </a:lnSpc>
              <a:spcAft>
                <a:spcPts val="600"/>
              </a:spcAft>
              <a:buNone/>
            </a:pPr>
            <a:endParaRPr lang="en-GB" sz="1425" dirty="0">
              <a:latin typeface="Calibri" panose="020F0502020204030204" pitchFamily="34" charset="0"/>
              <a:ea typeface="Calibri" panose="020F0502020204030204" pitchFamily="34" charset="0"/>
            </a:endParaRPr>
          </a:p>
          <a:p>
            <a:pPr marL="257175" indent="-257175">
              <a:lnSpc>
                <a:spcPct val="105000"/>
              </a:lnSpc>
              <a:spcAft>
                <a:spcPts val="600"/>
              </a:spcAft>
              <a:buFont typeface="Symbol" panose="05050102010706020507" pitchFamily="18" charset="2"/>
              <a:buChar char=""/>
            </a:pPr>
            <a:endParaRPr lang="en-GB" sz="1425" dirty="0">
              <a:latin typeface="Calibri" panose="020F0502020204030204" pitchFamily="34" charset="0"/>
              <a:ea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62084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58BC3-E38F-4946-B07C-1C37D673669D}"/>
              </a:ext>
            </a:extLst>
          </p:cNvPr>
          <p:cNvSpPr>
            <a:spLocks noGrp="1"/>
          </p:cNvSpPr>
          <p:nvPr>
            <p:ph idx="1"/>
          </p:nvPr>
        </p:nvSpPr>
        <p:spPr>
          <a:xfrm>
            <a:off x="628650" y="849386"/>
            <a:ext cx="7886700" cy="3783337"/>
          </a:xfrm>
        </p:spPr>
        <p:txBody>
          <a:bodyPr>
            <a:normAutofit/>
          </a:bodyPr>
          <a:lstStyle/>
          <a:p>
            <a:pPr marL="0" indent="0">
              <a:buNone/>
            </a:pPr>
            <a:r>
              <a:rPr lang="en-GB" sz="1500" b="1" dirty="0"/>
              <a:t>Ensuring the Modernising Neighbourhood Policing programme supports the PCC’s commitment to Rebuild Community Policing and delivers the PCC’S Neighbourhood Policing Guarantee: </a:t>
            </a:r>
          </a:p>
          <a:p>
            <a:pPr marL="0" indent="0">
              <a:buNone/>
            </a:pPr>
            <a:endParaRPr lang="en-GB" sz="1500" b="1" dirty="0"/>
          </a:p>
          <a:p>
            <a:r>
              <a:rPr lang="en-GB" sz="1350" dirty="0"/>
              <a:t>Neighbourhood officers and police bases remain located within the communities that they serve </a:t>
            </a:r>
          </a:p>
          <a:p>
            <a:r>
              <a:rPr lang="en-US" sz="1350" dirty="0"/>
              <a:t>Dedicated </a:t>
            </a:r>
            <a:r>
              <a:rPr lang="en-GB" sz="1350" dirty="0"/>
              <a:t>Neighbourhood policing resource is ringfenced, avoiding abstractions to other policing work and  support WMP to embed effective oversight and governance to obtain this. </a:t>
            </a:r>
          </a:p>
          <a:p>
            <a:r>
              <a:rPr lang="en-GB" sz="1350" dirty="0"/>
              <a:t>Neighbourhood policing activity is targeted towards people and places according to need</a:t>
            </a:r>
            <a:endParaRPr lang="en-US" sz="1350" dirty="0"/>
          </a:p>
          <a:p>
            <a:r>
              <a:rPr lang="en-US" sz="1350" dirty="0"/>
              <a:t>Neighborhood Police Officers remain in their roles for as long as possible, to build relationships, local knowledge and key intelligence and when neighborhood officers move on the knowledge and key intelligence are passed on to replacement officers. </a:t>
            </a:r>
          </a:p>
          <a:p>
            <a:r>
              <a:rPr lang="en-US" sz="1350" dirty="0"/>
              <a:t>Understanding how WMP plan to engage with, listen to and work with the community, including via West Midlands Now, social media and holding regular community meetings</a:t>
            </a:r>
          </a:p>
          <a:p>
            <a:r>
              <a:rPr lang="en-US" sz="1350" dirty="0"/>
              <a:t>Effective management, updating and sharing of the Single Online Home pages to ensure are they kept updated and assessible for the community.</a:t>
            </a:r>
          </a:p>
          <a:p>
            <a:endParaRPr lang="en-US" sz="1350" dirty="0"/>
          </a:p>
          <a:p>
            <a:endParaRPr lang="en-GB" dirty="0"/>
          </a:p>
        </p:txBody>
      </p:sp>
      <p:sp>
        <p:nvSpPr>
          <p:cNvPr id="6" name="Title 1">
            <a:extLst>
              <a:ext uri="{FF2B5EF4-FFF2-40B4-BE49-F238E27FC236}">
                <a16:creationId xmlns:a16="http://schemas.microsoft.com/office/drawing/2014/main" id="{9ED3F902-3224-4449-A8E4-E12CE223D8A7}"/>
              </a:ext>
            </a:extLst>
          </p:cNvPr>
          <p:cNvSpPr>
            <a:spLocks noGrp="1"/>
          </p:cNvSpPr>
          <p:nvPr>
            <p:ph type="title"/>
          </p:nvPr>
        </p:nvSpPr>
        <p:spPr>
          <a:xfrm>
            <a:off x="628650" y="273844"/>
            <a:ext cx="7886700" cy="575542"/>
          </a:xfrm>
        </p:spPr>
        <p:txBody>
          <a:bodyPr>
            <a:normAutofit fontScale="90000"/>
          </a:bodyPr>
          <a:lstStyle/>
          <a:p>
            <a:r>
              <a:rPr lang="en-GB" sz="1650" dirty="0"/>
              <a:t>Focus areas  </a:t>
            </a:r>
            <a:br>
              <a:rPr lang="en-GB" sz="1650" dirty="0"/>
            </a:br>
            <a:endParaRPr lang="en-GB" dirty="0"/>
          </a:p>
        </p:txBody>
      </p:sp>
    </p:spTree>
    <p:extLst>
      <p:ext uri="{BB962C8B-B14F-4D97-AF65-F5344CB8AC3E}">
        <p14:creationId xmlns:p14="http://schemas.microsoft.com/office/powerpoint/2010/main" val="83196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 y="-2981"/>
            <a:ext cx="9144000" cy="5142895"/>
          </a:xfrm>
          <a:prstGeom prst="rect">
            <a:avLst/>
          </a:prstGeom>
        </p:spPr>
      </p:pic>
      <p:sp>
        <p:nvSpPr>
          <p:cNvPr id="2" name="Title 1"/>
          <p:cNvSpPr>
            <a:spLocks noGrp="1"/>
          </p:cNvSpPr>
          <p:nvPr>
            <p:ph type="ctrTitle"/>
          </p:nvPr>
        </p:nvSpPr>
        <p:spPr/>
        <p:txBody>
          <a:bodyPr>
            <a:normAutofit fontScale="90000"/>
          </a:bodyPr>
          <a:lstStyle/>
          <a:p>
            <a:br>
              <a:rPr lang="en-US" sz="3200" b="1" dirty="0"/>
            </a:br>
            <a:endParaRPr lang="en-US" sz="4000" b="1" dirty="0"/>
          </a:p>
        </p:txBody>
      </p:sp>
      <p:pic>
        <p:nvPicPr>
          <p:cNvPr id="5" name="Picture 4">
            <a:extLst>
              <a:ext uri="{FF2B5EF4-FFF2-40B4-BE49-F238E27FC236}">
                <a16:creationId xmlns:a16="http://schemas.microsoft.com/office/drawing/2014/main" id="{C7A1D61C-9F05-4216-AC92-47D56F5A6114}"/>
              </a:ext>
            </a:extLst>
          </p:cNvPr>
          <p:cNvPicPr>
            <a:picLocks noChangeAspect="1"/>
          </p:cNvPicPr>
          <p:nvPr/>
        </p:nvPicPr>
        <p:blipFill>
          <a:blip r:embed="rId4"/>
          <a:stretch>
            <a:fillRect/>
          </a:stretch>
        </p:blipFill>
        <p:spPr>
          <a:xfrm>
            <a:off x="6554976" y="305182"/>
            <a:ext cx="2258584" cy="3074533"/>
          </a:xfrm>
          <a:prstGeom prst="rect">
            <a:avLst/>
          </a:prstGeom>
        </p:spPr>
      </p:pic>
      <p:sp>
        <p:nvSpPr>
          <p:cNvPr id="7" name="TextBox 6">
            <a:extLst>
              <a:ext uri="{FF2B5EF4-FFF2-40B4-BE49-F238E27FC236}">
                <a16:creationId xmlns:a16="http://schemas.microsoft.com/office/drawing/2014/main" id="{D0CFD4B6-D61D-44C1-8505-EBFD66DF36AF}"/>
              </a:ext>
            </a:extLst>
          </p:cNvPr>
          <p:cNvSpPr txBox="1"/>
          <p:nvPr/>
        </p:nvSpPr>
        <p:spPr>
          <a:xfrm>
            <a:off x="330441" y="1653897"/>
            <a:ext cx="5961580" cy="1877437"/>
          </a:xfrm>
          <a:prstGeom prst="rect">
            <a:avLst/>
          </a:prstGeom>
          <a:noFill/>
        </p:spPr>
        <p:txBody>
          <a:bodyPr wrap="square" rtlCol="0">
            <a:spAutoFit/>
          </a:bodyPr>
          <a:lstStyle/>
          <a:p>
            <a:r>
              <a:rPr lang="en-GB" sz="6000" dirty="0">
                <a:ln w="0">
                  <a:solidFill>
                    <a:schemeClr val="bg1">
                      <a:lumMod val="85000"/>
                    </a:schemeClr>
                  </a:solidFill>
                </a:ln>
                <a:solidFill>
                  <a:schemeClr val="accent5"/>
                </a:solidFill>
                <a:effectLst>
                  <a:outerShdw blurRad="38100" dist="25400" dir="5400000" algn="ctr" rotWithShape="0">
                    <a:srgbClr val="6E747A">
                      <a:alpha val="43000"/>
                    </a:srgbClr>
                  </a:outerShdw>
                </a:effectLst>
              </a:rPr>
              <a:t>New Chance</a:t>
            </a:r>
            <a:endParaRPr lang="en-GB" sz="2000" dirty="0"/>
          </a:p>
          <a:p>
            <a:r>
              <a:rPr lang="en-GB" sz="2800" b="1" i="1" dirty="0">
                <a:solidFill>
                  <a:schemeClr val="accent4">
                    <a:lumMod val="20000"/>
                    <a:lumOff val="80000"/>
                  </a:schemeClr>
                </a:solidFill>
                <a:effectLst>
                  <a:outerShdw blurRad="38100" dist="38100" dir="2700000" algn="tl">
                    <a:srgbClr val="000000">
                      <a:alpha val="43137"/>
                    </a:srgbClr>
                  </a:outerShdw>
                </a:effectLst>
              </a:rPr>
              <a:t>Diversion for women in contact with West Midlands Police</a:t>
            </a:r>
          </a:p>
        </p:txBody>
      </p:sp>
      <p:graphicFrame>
        <p:nvGraphicFramePr>
          <p:cNvPr id="8" name="Diagram 7">
            <a:extLst>
              <a:ext uri="{FF2B5EF4-FFF2-40B4-BE49-F238E27FC236}">
                <a16:creationId xmlns:a16="http://schemas.microsoft.com/office/drawing/2014/main" id="{6AD3AAC6-71D6-4217-8DC7-1363D29AEFC9}"/>
              </a:ext>
            </a:extLst>
          </p:cNvPr>
          <p:cNvGraphicFramePr/>
          <p:nvPr>
            <p:extLst/>
          </p:nvPr>
        </p:nvGraphicFramePr>
        <p:xfrm>
          <a:off x="640107" y="1401600"/>
          <a:ext cx="8249894" cy="35760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513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E824F-89AF-4E4C-AFAA-6CD99D782543}"/>
              </a:ext>
            </a:extLst>
          </p:cNvPr>
          <p:cNvSpPr>
            <a:spLocks noGrp="1"/>
          </p:cNvSpPr>
          <p:nvPr>
            <p:ph type="title"/>
          </p:nvPr>
        </p:nvSpPr>
        <p:spPr>
          <a:xfrm>
            <a:off x="-142240" y="203837"/>
            <a:ext cx="7213600" cy="993775"/>
          </a:xfrm>
        </p:spPr>
        <p:txBody>
          <a:bodyPr/>
          <a:lstStyle/>
          <a:p>
            <a:r>
              <a:rPr lang="en-GB" sz="4000" b="1" dirty="0">
                <a:solidFill>
                  <a:srgbClr val="7030A0"/>
                </a:solidFill>
                <a:effectLst>
                  <a:outerShdw blurRad="38100" dist="38100" dir="2700000" algn="tl">
                    <a:srgbClr val="000000">
                      <a:alpha val="43137"/>
                    </a:srgbClr>
                  </a:outerShdw>
                </a:effectLst>
              </a:rPr>
              <a:t>New Chance Referral Increases </a:t>
            </a:r>
          </a:p>
        </p:txBody>
      </p:sp>
      <p:sp>
        <p:nvSpPr>
          <p:cNvPr id="4" name="Rectangle: Rounded Corners 3">
            <a:extLst>
              <a:ext uri="{FF2B5EF4-FFF2-40B4-BE49-F238E27FC236}">
                <a16:creationId xmlns:a16="http://schemas.microsoft.com/office/drawing/2014/main" id="{851BC3F1-EC70-4DB6-A151-F3933496CA82}"/>
              </a:ext>
            </a:extLst>
          </p:cNvPr>
          <p:cNvSpPr/>
          <p:nvPr/>
        </p:nvSpPr>
        <p:spPr>
          <a:xfrm>
            <a:off x="628650" y="1260316"/>
            <a:ext cx="2062480" cy="306911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defTabSz="457189"/>
            <a:r>
              <a:rPr lang="en-GB" sz="2000" b="1" u="sng" dirty="0">
                <a:solidFill>
                  <a:prstClr val="white"/>
                </a:solidFill>
                <a:latin typeface="Calibri"/>
              </a:rPr>
              <a:t>Referrals</a:t>
            </a:r>
            <a:r>
              <a:rPr lang="en-GB" dirty="0">
                <a:solidFill>
                  <a:prstClr val="white"/>
                </a:solidFill>
                <a:latin typeface="Calibri"/>
              </a:rPr>
              <a:t> </a:t>
            </a:r>
          </a:p>
          <a:p>
            <a:pPr algn="ctr" defTabSz="457189"/>
            <a:r>
              <a:rPr lang="en-GB" dirty="0">
                <a:solidFill>
                  <a:prstClr val="white"/>
                </a:solidFill>
                <a:latin typeface="Calibri"/>
              </a:rPr>
              <a:t>April 2023 – March 2024</a:t>
            </a:r>
          </a:p>
          <a:p>
            <a:pPr algn="ctr" defTabSz="457189"/>
            <a:endParaRPr lang="en-GB" dirty="0">
              <a:solidFill>
                <a:prstClr val="white"/>
              </a:solidFill>
              <a:latin typeface="Calibri"/>
            </a:endParaRPr>
          </a:p>
          <a:p>
            <a:pPr algn="ctr" defTabSz="457189"/>
            <a:r>
              <a:rPr lang="en-GB" sz="3600" b="1" dirty="0">
                <a:solidFill>
                  <a:prstClr val="white"/>
                </a:solidFill>
                <a:latin typeface="Calibri"/>
              </a:rPr>
              <a:t>229</a:t>
            </a:r>
          </a:p>
        </p:txBody>
      </p:sp>
      <p:sp>
        <p:nvSpPr>
          <p:cNvPr id="7" name="Rectangle: Rounded Corners 6">
            <a:extLst>
              <a:ext uri="{FF2B5EF4-FFF2-40B4-BE49-F238E27FC236}">
                <a16:creationId xmlns:a16="http://schemas.microsoft.com/office/drawing/2014/main" id="{A03376F5-CACB-4058-A350-FA86C02EBE17}"/>
              </a:ext>
            </a:extLst>
          </p:cNvPr>
          <p:cNvSpPr/>
          <p:nvPr/>
        </p:nvSpPr>
        <p:spPr>
          <a:xfrm>
            <a:off x="6713220" y="1930876"/>
            <a:ext cx="2062480" cy="17262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189"/>
            <a:r>
              <a:rPr lang="en-GB" sz="2400" b="1" dirty="0">
                <a:solidFill>
                  <a:prstClr val="white"/>
                </a:solidFill>
                <a:latin typeface="Calibri"/>
              </a:rPr>
              <a:t>218.777% </a:t>
            </a:r>
          </a:p>
          <a:p>
            <a:pPr algn="ctr" defTabSz="457189"/>
            <a:r>
              <a:rPr lang="en-GB" sz="2000" dirty="0">
                <a:solidFill>
                  <a:prstClr val="white"/>
                </a:solidFill>
                <a:latin typeface="Calibri"/>
              </a:rPr>
              <a:t>increase in referrals </a:t>
            </a:r>
            <a:endParaRPr lang="en-GB" sz="2400" dirty="0">
              <a:solidFill>
                <a:prstClr val="white"/>
              </a:solidFill>
              <a:latin typeface="Calibri"/>
            </a:endParaRPr>
          </a:p>
        </p:txBody>
      </p:sp>
      <p:sp>
        <p:nvSpPr>
          <p:cNvPr id="9" name="Rectangle: Rounded Corners 8">
            <a:extLst>
              <a:ext uri="{FF2B5EF4-FFF2-40B4-BE49-F238E27FC236}">
                <a16:creationId xmlns:a16="http://schemas.microsoft.com/office/drawing/2014/main" id="{BA56DD34-222C-4682-8F93-9E39CCF4D96E}"/>
              </a:ext>
            </a:extLst>
          </p:cNvPr>
          <p:cNvSpPr/>
          <p:nvPr/>
        </p:nvSpPr>
        <p:spPr>
          <a:xfrm>
            <a:off x="3540761" y="1260316"/>
            <a:ext cx="2062480" cy="3069115"/>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457189"/>
            <a:r>
              <a:rPr lang="en-GB" sz="2000" b="1" u="sng" dirty="0">
                <a:solidFill>
                  <a:srgbClr val="8064A2"/>
                </a:solidFill>
                <a:latin typeface="Calibri"/>
              </a:rPr>
              <a:t>Referrals</a:t>
            </a:r>
            <a:r>
              <a:rPr lang="en-GB" dirty="0">
                <a:solidFill>
                  <a:srgbClr val="8064A2"/>
                </a:solidFill>
                <a:latin typeface="Calibri"/>
              </a:rPr>
              <a:t> </a:t>
            </a:r>
          </a:p>
          <a:p>
            <a:pPr algn="ctr" defTabSz="457189"/>
            <a:r>
              <a:rPr lang="en-GB" dirty="0">
                <a:solidFill>
                  <a:srgbClr val="8064A2"/>
                </a:solidFill>
                <a:latin typeface="Calibri"/>
              </a:rPr>
              <a:t>April 2024 – March 2025</a:t>
            </a:r>
          </a:p>
          <a:p>
            <a:pPr algn="ctr" defTabSz="457189"/>
            <a:endParaRPr lang="en-GB" dirty="0">
              <a:solidFill>
                <a:srgbClr val="8064A2"/>
              </a:solidFill>
              <a:latin typeface="Calibri"/>
            </a:endParaRPr>
          </a:p>
          <a:p>
            <a:pPr algn="ctr" defTabSz="457189"/>
            <a:r>
              <a:rPr lang="en-GB" sz="3600" b="1" dirty="0">
                <a:solidFill>
                  <a:srgbClr val="8064A2"/>
                </a:solidFill>
                <a:latin typeface="Calibri"/>
              </a:rPr>
              <a:t>730</a:t>
            </a:r>
          </a:p>
        </p:txBody>
      </p:sp>
      <p:sp>
        <p:nvSpPr>
          <p:cNvPr id="10" name="Arrow: Striped Right 9">
            <a:extLst>
              <a:ext uri="{FF2B5EF4-FFF2-40B4-BE49-F238E27FC236}">
                <a16:creationId xmlns:a16="http://schemas.microsoft.com/office/drawing/2014/main" id="{40A71704-A18E-4123-A10A-0113400172D8}"/>
              </a:ext>
            </a:extLst>
          </p:cNvPr>
          <p:cNvSpPr/>
          <p:nvPr/>
        </p:nvSpPr>
        <p:spPr>
          <a:xfrm>
            <a:off x="2821306" y="2571750"/>
            <a:ext cx="589280" cy="599440"/>
          </a:xfrm>
          <a:prstGeom prst="strip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457189"/>
            <a:endParaRPr lang="en-GB">
              <a:solidFill>
                <a:prstClr val="white"/>
              </a:solidFill>
              <a:latin typeface="Calibri"/>
            </a:endParaRPr>
          </a:p>
        </p:txBody>
      </p:sp>
      <p:sp>
        <p:nvSpPr>
          <p:cNvPr id="12" name="Arrow: Striped Right 11">
            <a:extLst>
              <a:ext uri="{FF2B5EF4-FFF2-40B4-BE49-F238E27FC236}">
                <a16:creationId xmlns:a16="http://schemas.microsoft.com/office/drawing/2014/main" id="{983F0B75-26F9-4414-9D64-482C0957272E}"/>
              </a:ext>
            </a:extLst>
          </p:cNvPr>
          <p:cNvSpPr/>
          <p:nvPr/>
        </p:nvSpPr>
        <p:spPr>
          <a:xfrm>
            <a:off x="5863591" y="2494281"/>
            <a:ext cx="589280" cy="599440"/>
          </a:xfrm>
          <a:prstGeom prst="strip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457189"/>
            <a:endParaRPr lang="en-GB">
              <a:solidFill>
                <a:prstClr val="white"/>
              </a:solidFill>
              <a:latin typeface="Calibri"/>
            </a:endParaRPr>
          </a:p>
        </p:txBody>
      </p:sp>
    </p:spTree>
    <p:extLst>
      <p:ext uri="{BB962C8B-B14F-4D97-AF65-F5344CB8AC3E}">
        <p14:creationId xmlns:p14="http://schemas.microsoft.com/office/powerpoint/2010/main" val="189677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4152"/>
            <a:ext cx="8229600" cy="3394472"/>
          </a:xfrm>
        </p:spPr>
        <p:txBody>
          <a:bodyPr/>
          <a:lstStyle/>
          <a:p>
            <a:pPr>
              <a:lnSpc>
                <a:spcPct val="150000"/>
              </a:lnSpc>
              <a:buFont typeface="Wingdings" panose="05000000000000000000" pitchFamily="2" charset="2"/>
              <a:buChar char="Ø"/>
            </a:pPr>
            <a:r>
              <a:rPr lang="en-GB" sz="2400" dirty="0"/>
              <a:t>Delivery partnership widened with a lead provider;</a:t>
            </a:r>
          </a:p>
          <a:p>
            <a:pPr>
              <a:lnSpc>
                <a:spcPct val="150000"/>
              </a:lnSpc>
              <a:buFont typeface="Wingdings" panose="05000000000000000000" pitchFamily="2" charset="2"/>
              <a:buChar char="Ø"/>
            </a:pPr>
            <a:r>
              <a:rPr lang="en-GB" sz="2400" dirty="0"/>
              <a:t>Caseworker vetting and involvement in case management processes held by WMP;</a:t>
            </a:r>
          </a:p>
          <a:p>
            <a:pPr>
              <a:lnSpc>
                <a:spcPct val="150000"/>
              </a:lnSpc>
              <a:buFont typeface="Wingdings" panose="05000000000000000000" pitchFamily="2" charset="2"/>
              <a:buChar char="Ø"/>
            </a:pPr>
            <a:r>
              <a:rPr lang="en-GB" sz="2400" dirty="0"/>
              <a:t>Use of the Women’s Risk and Needs Assessment; </a:t>
            </a:r>
          </a:p>
          <a:p>
            <a:pPr>
              <a:lnSpc>
                <a:spcPct val="150000"/>
              </a:lnSpc>
              <a:buFont typeface="Wingdings" panose="05000000000000000000" pitchFamily="2" charset="2"/>
              <a:buChar char="Ø"/>
            </a:pPr>
            <a:r>
              <a:rPr lang="en-GB" sz="2400" dirty="0"/>
              <a:t>Collaborative research with University of Birmingham.</a:t>
            </a:r>
          </a:p>
        </p:txBody>
      </p:sp>
      <p:sp>
        <p:nvSpPr>
          <p:cNvPr id="3" name="Title 2"/>
          <p:cNvSpPr>
            <a:spLocks noGrp="1"/>
          </p:cNvSpPr>
          <p:nvPr>
            <p:ph type="title"/>
          </p:nvPr>
        </p:nvSpPr>
        <p:spPr>
          <a:xfrm>
            <a:off x="457200" y="274639"/>
            <a:ext cx="7886700" cy="993775"/>
          </a:xfrm>
        </p:spPr>
        <p:txBody>
          <a:bodyPr>
            <a:normAutofit fontScale="90000"/>
          </a:bodyPr>
          <a:lstStyle/>
          <a:p>
            <a:pPr algn="l"/>
            <a:r>
              <a:rPr lang="en-GB" sz="3200" dirty="0">
                <a:solidFill>
                  <a:srgbClr val="7030A0"/>
                </a:solidFill>
              </a:rPr>
              <a:t>2025 New Contract</a:t>
            </a:r>
            <a:br>
              <a:rPr lang="en-GB" sz="2800" dirty="0"/>
            </a:br>
            <a:r>
              <a:rPr lang="en-GB" sz="2800" i="1" dirty="0">
                <a:solidFill>
                  <a:schemeClr val="accent5">
                    <a:lumMod val="75000"/>
                  </a:schemeClr>
                </a:solidFill>
                <a:effectLst>
                  <a:outerShdw blurRad="38100" dist="38100" dir="2700000" algn="tl">
                    <a:srgbClr val="000000">
                      <a:alpha val="43137"/>
                    </a:srgbClr>
                  </a:outerShdw>
                </a:effectLst>
              </a:rPr>
              <a:t>What is new?</a:t>
            </a:r>
          </a:p>
        </p:txBody>
      </p:sp>
    </p:spTree>
    <p:extLst>
      <p:ext uri="{BB962C8B-B14F-4D97-AF65-F5344CB8AC3E}">
        <p14:creationId xmlns:p14="http://schemas.microsoft.com/office/powerpoint/2010/main" val="157188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88A6BD-7B21-4981-ADEB-CA8D5FDD95EA}"/>
              </a:ext>
            </a:extLst>
          </p:cNvPr>
          <p:cNvSpPr>
            <a:spLocks noGrp="1"/>
          </p:cNvSpPr>
          <p:nvPr>
            <p:ph type="title"/>
          </p:nvPr>
        </p:nvSpPr>
        <p:spPr/>
        <p:txBody>
          <a:bodyPr/>
          <a:lstStyle/>
          <a:p>
            <a:pPr algn="l"/>
            <a:r>
              <a:rPr lang="en-GB" sz="4000" dirty="0"/>
              <a:t>The Arrest Referral Service</a:t>
            </a:r>
            <a:br>
              <a:rPr lang="en-GB" sz="4000" b="1" dirty="0"/>
            </a:br>
            <a:endParaRPr lang="en-GB" sz="4000" dirty="0"/>
          </a:p>
        </p:txBody>
      </p:sp>
      <p:sp>
        <p:nvSpPr>
          <p:cNvPr id="6" name="Content Placeholder 5">
            <a:extLst>
              <a:ext uri="{FF2B5EF4-FFF2-40B4-BE49-F238E27FC236}">
                <a16:creationId xmlns:a16="http://schemas.microsoft.com/office/drawing/2014/main" id="{1869A224-FBF4-4FF2-AFEE-68EF185672E7}"/>
              </a:ext>
            </a:extLst>
          </p:cNvPr>
          <p:cNvSpPr>
            <a:spLocks noGrp="1"/>
          </p:cNvSpPr>
          <p:nvPr>
            <p:ph sz="half" idx="2"/>
          </p:nvPr>
        </p:nvSpPr>
        <p:spPr>
          <a:xfrm>
            <a:off x="457200" y="1152144"/>
            <a:ext cx="8229600" cy="3442478"/>
          </a:xfrm>
        </p:spPr>
        <p:txBody>
          <a:bodyPr/>
          <a:lstStyle/>
          <a:p>
            <a:pPr marL="0" indent="0">
              <a:buNone/>
            </a:pPr>
            <a:r>
              <a:rPr lang="en-GB" sz="1400" b="1" dirty="0"/>
              <a:t>What the Arrest Referral Service does</a:t>
            </a:r>
            <a:endParaRPr lang="en-GB" sz="1400" dirty="0"/>
          </a:p>
          <a:p>
            <a:pPr marL="214313" indent="-214313">
              <a:buFont typeface="Arial" panose="020B0604020202020204" pitchFamily="34" charset="0"/>
              <a:buChar char="•"/>
            </a:pPr>
            <a:r>
              <a:rPr lang="en-GB" sz="1400" dirty="0"/>
              <a:t>A substance misuse referral service within all seven of the WMP custody suites</a:t>
            </a:r>
          </a:p>
          <a:p>
            <a:pPr marL="214313" indent="-214313">
              <a:buFont typeface="Arial" panose="020B0604020202020204" pitchFamily="34" charset="0"/>
              <a:buChar char="•"/>
            </a:pPr>
            <a:r>
              <a:rPr lang="en-GB" sz="1400" dirty="0"/>
              <a:t>One provider to ensure consistency so all service users receive the same offer</a:t>
            </a:r>
          </a:p>
          <a:p>
            <a:pPr marL="214313" indent="-214313">
              <a:buFont typeface="Arial" panose="020B0604020202020204" pitchFamily="34" charset="0"/>
              <a:buChar char="•"/>
            </a:pPr>
            <a:r>
              <a:rPr lang="en-GB" sz="1400" dirty="0"/>
              <a:t>The service maximises the opportunities to engage people, in contact with the police, who are addicted to drugs and/or alcohol, and connect them with treatment and other support services</a:t>
            </a:r>
          </a:p>
          <a:p>
            <a:pPr marL="0" indent="0">
              <a:buNone/>
            </a:pPr>
            <a:r>
              <a:rPr lang="en-GB" sz="1400" b="1" dirty="0"/>
              <a:t>As part of the service, Arrest Referral Workers:</a:t>
            </a:r>
          </a:p>
          <a:p>
            <a:pPr marL="214313" indent="-214313">
              <a:buFont typeface="Arial" panose="020B0604020202020204" pitchFamily="34" charset="0"/>
              <a:buChar char="•"/>
            </a:pPr>
            <a:r>
              <a:rPr lang="en-GB" sz="1400" dirty="0"/>
              <a:t>Complete face to face Required Assessments (mandatory needs assessments) following a positive Drug Test on Arrest, and complete voluntary needs assessments through cell sweeps</a:t>
            </a:r>
          </a:p>
          <a:p>
            <a:pPr marL="214313" indent="-214313">
              <a:buFontTx/>
              <a:buChar char="-"/>
            </a:pPr>
            <a:r>
              <a:rPr lang="en-GB" sz="1400" dirty="0"/>
              <a:t>Assess individuals’ substance misuse treatment needs and other support needs</a:t>
            </a:r>
          </a:p>
          <a:p>
            <a:pPr marL="214313" indent="-214313">
              <a:buFontTx/>
              <a:buChar char="-"/>
            </a:pPr>
            <a:r>
              <a:rPr lang="en-GB" sz="1400" dirty="0"/>
              <a:t>Offer referrals into treatment</a:t>
            </a:r>
          </a:p>
          <a:p>
            <a:pPr marL="214313" indent="-214313">
              <a:buFontTx/>
              <a:buChar char="-"/>
            </a:pPr>
            <a:r>
              <a:rPr lang="en-GB" sz="1400" dirty="0"/>
              <a:t>Provide harm reduction advice, deliver brief interventions, and signpost to relevant agencies raising awareness of the range of support and interventions available.</a:t>
            </a:r>
          </a:p>
          <a:p>
            <a:pPr marL="214313" indent="-214313">
              <a:buFontTx/>
              <a:buChar char="-"/>
            </a:pPr>
            <a:r>
              <a:rPr lang="en-GB" sz="1400" dirty="0"/>
              <a:t>Provide Naloxone and Needle Exchange Packs</a:t>
            </a:r>
          </a:p>
          <a:p>
            <a:pPr marL="214313" indent="-214313">
              <a:buFont typeface="Arial" panose="020B0604020202020204" pitchFamily="34" charset="0"/>
              <a:buChar char="•"/>
            </a:pPr>
            <a:r>
              <a:rPr lang="en-GB" sz="1400" dirty="0"/>
              <a:t>Proactively complete face to face Suitability Assessments for Community Sentence Treatment Requirements (CSTRs) in custody as part of needs assessments prior to court appearances.</a:t>
            </a:r>
          </a:p>
          <a:p>
            <a:endParaRPr lang="en-GB" dirty="0"/>
          </a:p>
        </p:txBody>
      </p:sp>
    </p:spTree>
    <p:extLst>
      <p:ext uri="{BB962C8B-B14F-4D97-AF65-F5344CB8AC3E}">
        <p14:creationId xmlns:p14="http://schemas.microsoft.com/office/powerpoint/2010/main" val="24390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44295F-5370-4D89-AB69-19588AD967AE}"/>
              </a:ext>
            </a:extLst>
          </p:cNvPr>
          <p:cNvSpPr>
            <a:spLocks noGrp="1"/>
          </p:cNvSpPr>
          <p:nvPr>
            <p:ph idx="1"/>
          </p:nvPr>
        </p:nvSpPr>
        <p:spPr>
          <a:xfrm>
            <a:off x="457200" y="1200150"/>
            <a:ext cx="8229600" cy="3943349"/>
          </a:xfrm>
        </p:spPr>
        <p:txBody>
          <a:bodyPr/>
          <a:lstStyle/>
          <a:p>
            <a:pPr marL="0" lvl="0" indent="0">
              <a:spcBef>
                <a:spcPts val="0"/>
              </a:spcBef>
              <a:buNone/>
            </a:pPr>
            <a:r>
              <a:rPr lang="en-GB" sz="1400" b="1" dirty="0">
                <a:solidFill>
                  <a:prstClr val="black"/>
                </a:solidFill>
              </a:rPr>
              <a:t>The improvements to the service delivered through recommissioning:</a:t>
            </a:r>
          </a:p>
          <a:p>
            <a:pPr marL="214313" lvl="0" indent="-214313">
              <a:spcBef>
                <a:spcPts val="0"/>
              </a:spcBef>
              <a:buFont typeface="Arial" panose="020B0604020202020204" pitchFamily="34" charset="0"/>
              <a:buChar char="•"/>
            </a:pPr>
            <a:r>
              <a:rPr lang="en-GB" sz="1400" dirty="0">
                <a:solidFill>
                  <a:prstClr val="black"/>
                </a:solidFill>
              </a:rPr>
              <a:t>Consistent coverage across all seven police custody suites – 7 days a week and evenings Monday to Friday</a:t>
            </a:r>
          </a:p>
          <a:p>
            <a:pPr marL="214313" lvl="0" indent="-214313">
              <a:spcBef>
                <a:spcPts val="0"/>
              </a:spcBef>
              <a:buFont typeface="Arial" panose="020B0604020202020204" pitchFamily="34" charset="0"/>
              <a:buChar char="•"/>
            </a:pPr>
            <a:r>
              <a:rPr lang="en-GB" sz="1400" dirty="0">
                <a:solidFill>
                  <a:prstClr val="black"/>
                </a:solidFill>
              </a:rPr>
              <a:t>Greater capacity to explore completing some Required Assessments in the community setting</a:t>
            </a:r>
          </a:p>
          <a:p>
            <a:pPr marL="214313" lvl="0" indent="-214313">
              <a:spcBef>
                <a:spcPts val="0"/>
              </a:spcBef>
              <a:buFont typeface="Arial" panose="020B0604020202020204" pitchFamily="34" charset="0"/>
              <a:buChar char="•"/>
            </a:pPr>
            <a:r>
              <a:rPr lang="en-GB" sz="1400" dirty="0">
                <a:solidFill>
                  <a:prstClr val="black"/>
                </a:solidFill>
              </a:rPr>
              <a:t>Gambling screening and smoking screening part of needs assessments</a:t>
            </a:r>
          </a:p>
          <a:p>
            <a:pPr marL="214313" lvl="0" indent="-214313">
              <a:spcBef>
                <a:spcPts val="0"/>
              </a:spcBef>
              <a:buFont typeface="Arial" panose="020B0604020202020204" pitchFamily="34" charset="0"/>
              <a:buChar char="•"/>
            </a:pPr>
            <a:r>
              <a:rPr lang="en-GB" sz="1400" dirty="0">
                <a:solidFill>
                  <a:prstClr val="black"/>
                </a:solidFill>
              </a:rPr>
              <a:t>Engage with service users who refuse a treatment referral to understand why they are refusing, and proactively work with local treatment providers to find solutions </a:t>
            </a:r>
          </a:p>
          <a:p>
            <a:pPr marL="214313" lvl="0" indent="-214313">
              <a:spcBef>
                <a:spcPts val="0"/>
              </a:spcBef>
              <a:buFont typeface="Arial" panose="020B0604020202020204" pitchFamily="34" charset="0"/>
              <a:buChar char="•"/>
            </a:pPr>
            <a:r>
              <a:rPr lang="en-GB" sz="1400" dirty="0">
                <a:solidFill>
                  <a:prstClr val="black"/>
                </a:solidFill>
              </a:rPr>
              <a:t>After a referral into treatment, the service will follow up attendance at treatment</a:t>
            </a:r>
          </a:p>
          <a:p>
            <a:pPr marL="214313" lvl="0" indent="-214313">
              <a:spcBef>
                <a:spcPts val="0"/>
              </a:spcBef>
              <a:buFont typeface="Arial" panose="020B0604020202020204" pitchFamily="34" charset="0"/>
              <a:buChar char="•"/>
            </a:pPr>
            <a:r>
              <a:rPr lang="en-GB" sz="1400" dirty="0">
                <a:solidFill>
                  <a:prstClr val="black"/>
                </a:solidFill>
              </a:rPr>
              <a:t>Work alongside people with lived experience and local peer services, to develop approaches to peer support in custody and to support the transfer from custody to community services, to increase the number of people in treatment</a:t>
            </a:r>
          </a:p>
          <a:p>
            <a:pPr marL="214313" lvl="0" indent="-214313">
              <a:spcBef>
                <a:spcPts val="0"/>
              </a:spcBef>
              <a:buFont typeface="Arial" panose="020B0604020202020204" pitchFamily="34" charset="0"/>
              <a:buChar char="•"/>
            </a:pPr>
            <a:r>
              <a:rPr lang="en-GB" sz="1400" dirty="0">
                <a:solidFill>
                  <a:prstClr val="black"/>
                </a:solidFill>
              </a:rPr>
              <a:t>Meet the specific needs of women</a:t>
            </a:r>
          </a:p>
          <a:p>
            <a:pPr marL="0" lvl="0" indent="0">
              <a:spcBef>
                <a:spcPts val="0"/>
              </a:spcBef>
              <a:buNone/>
            </a:pPr>
            <a:endParaRPr lang="en-GB" sz="1400" dirty="0">
              <a:solidFill>
                <a:prstClr val="black"/>
              </a:solidFill>
            </a:endParaRPr>
          </a:p>
          <a:p>
            <a:pPr marL="0" lvl="0" indent="0">
              <a:spcBef>
                <a:spcPts val="0"/>
              </a:spcBef>
              <a:buNone/>
            </a:pPr>
            <a:r>
              <a:rPr lang="en-GB" sz="1400" b="1" dirty="0">
                <a:solidFill>
                  <a:prstClr val="black"/>
                </a:solidFill>
              </a:rPr>
              <a:t>How lived experience has helped shape the specification and fed into the process</a:t>
            </a:r>
          </a:p>
          <a:p>
            <a:pPr marL="214313" lvl="0" indent="-214313">
              <a:spcBef>
                <a:spcPts val="0"/>
              </a:spcBef>
              <a:buFont typeface="Arial" panose="020B0604020202020204" pitchFamily="34" charset="0"/>
              <a:buChar char="•"/>
            </a:pPr>
            <a:r>
              <a:rPr lang="en-GB" sz="1400" dirty="0">
                <a:solidFill>
                  <a:prstClr val="black"/>
                </a:solidFill>
              </a:rPr>
              <a:t>Spoke to individuals with lived experience before the specification was written and got their feedback</a:t>
            </a:r>
          </a:p>
          <a:p>
            <a:pPr marL="214313" lvl="0" indent="-214313">
              <a:spcBef>
                <a:spcPts val="0"/>
              </a:spcBef>
              <a:buFont typeface="Arial" panose="020B0604020202020204" pitchFamily="34" charset="0"/>
              <a:buChar char="•"/>
            </a:pPr>
            <a:r>
              <a:rPr lang="en-GB" sz="1400" dirty="0">
                <a:solidFill>
                  <a:prstClr val="black"/>
                </a:solidFill>
              </a:rPr>
              <a:t>Spoke to service users in custody about their experience of the service</a:t>
            </a:r>
          </a:p>
          <a:p>
            <a:pPr marL="214313" lvl="0" indent="-214313">
              <a:spcBef>
                <a:spcPts val="0"/>
              </a:spcBef>
              <a:buFont typeface="Arial" panose="020B0604020202020204" pitchFamily="34" charset="0"/>
              <a:buChar char="•"/>
            </a:pPr>
            <a:r>
              <a:rPr lang="en-GB" sz="1400" dirty="0">
                <a:solidFill>
                  <a:prstClr val="black"/>
                </a:solidFill>
              </a:rPr>
              <a:t>Individuals with lived experience read through the specification and gave their feedback</a:t>
            </a:r>
          </a:p>
          <a:p>
            <a:pPr marL="214313" lvl="0" indent="-214313">
              <a:spcBef>
                <a:spcPts val="0"/>
              </a:spcBef>
              <a:buFont typeface="Arial" panose="020B0604020202020204" pitchFamily="34" charset="0"/>
              <a:buChar char="•"/>
            </a:pPr>
            <a:r>
              <a:rPr lang="en-GB" sz="1400" dirty="0">
                <a:solidFill>
                  <a:prstClr val="black"/>
                </a:solidFill>
              </a:rPr>
              <a:t>Individuals with lived experience helped organise and were involved in a meeting with the force to discuss how to overcome barriers to peers working in custody </a:t>
            </a:r>
          </a:p>
          <a:p>
            <a:pPr marL="0" indent="0">
              <a:buNone/>
            </a:pPr>
            <a:endParaRPr lang="en-GB" dirty="0"/>
          </a:p>
        </p:txBody>
      </p:sp>
      <p:sp>
        <p:nvSpPr>
          <p:cNvPr id="7" name="Title 6">
            <a:extLst>
              <a:ext uri="{FF2B5EF4-FFF2-40B4-BE49-F238E27FC236}">
                <a16:creationId xmlns:a16="http://schemas.microsoft.com/office/drawing/2014/main" id="{6F9FAD33-452C-4D20-9FE6-97131C10D788}"/>
              </a:ext>
            </a:extLst>
          </p:cNvPr>
          <p:cNvSpPr>
            <a:spLocks noGrp="1"/>
          </p:cNvSpPr>
          <p:nvPr>
            <p:ph type="title"/>
          </p:nvPr>
        </p:nvSpPr>
        <p:spPr>
          <a:xfrm>
            <a:off x="628650" y="274638"/>
            <a:ext cx="7780832" cy="774673"/>
          </a:xfrm>
        </p:spPr>
        <p:txBody>
          <a:bodyPr/>
          <a:lstStyle/>
          <a:p>
            <a:pPr algn="l"/>
            <a:r>
              <a:rPr lang="en-GB" dirty="0"/>
              <a:t>The Arrest Referral Service</a:t>
            </a:r>
          </a:p>
        </p:txBody>
      </p:sp>
    </p:spTree>
    <p:extLst>
      <p:ext uri="{BB962C8B-B14F-4D97-AF65-F5344CB8AC3E}">
        <p14:creationId xmlns:p14="http://schemas.microsoft.com/office/powerpoint/2010/main" val="395220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6" y="-13255"/>
            <a:ext cx="9144000" cy="5142895"/>
          </a:xfrm>
          <a:prstGeom prst="rect">
            <a:avLst/>
          </a:prstGeom>
        </p:spPr>
      </p:pic>
      <p:sp>
        <p:nvSpPr>
          <p:cNvPr id="2" name="Title 1"/>
          <p:cNvSpPr>
            <a:spLocks noGrp="1"/>
          </p:cNvSpPr>
          <p:nvPr>
            <p:ph type="ctrTitle"/>
          </p:nvPr>
        </p:nvSpPr>
        <p:spPr/>
        <p:txBody>
          <a:bodyPr/>
          <a:lstStyle/>
          <a:p>
            <a:br>
              <a:rPr lang="en-US" sz="3200" b="1" dirty="0"/>
            </a:br>
            <a:endParaRPr lang="en-US" sz="4000" b="1" dirty="0"/>
          </a:p>
        </p:txBody>
      </p:sp>
      <p:sp>
        <p:nvSpPr>
          <p:cNvPr id="5" name="Title 1">
            <a:extLst>
              <a:ext uri="{FF2B5EF4-FFF2-40B4-BE49-F238E27FC236}">
                <a16:creationId xmlns:a16="http://schemas.microsoft.com/office/drawing/2014/main" id="{E7B34E0A-B5F0-4DBB-9F60-C9A756666DFC}"/>
              </a:ext>
            </a:extLst>
          </p:cNvPr>
          <p:cNvSpPr txBox="1">
            <a:spLocks/>
          </p:cNvSpPr>
          <p:nvPr/>
        </p:nvSpPr>
        <p:spPr>
          <a:xfrm>
            <a:off x="1129744" y="96314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Victims Code</a:t>
            </a:r>
          </a:p>
        </p:txBody>
      </p:sp>
      <p:sp>
        <p:nvSpPr>
          <p:cNvPr id="6" name="Subtitle 2">
            <a:extLst>
              <a:ext uri="{FF2B5EF4-FFF2-40B4-BE49-F238E27FC236}">
                <a16:creationId xmlns:a16="http://schemas.microsoft.com/office/drawing/2014/main" id="{93C6F4FF-6BEA-4339-94DF-453E1AD3316B}"/>
              </a:ext>
            </a:extLst>
          </p:cNvPr>
          <p:cNvSpPr>
            <a:spLocks noGrp="1"/>
          </p:cNvSpPr>
          <p:nvPr>
            <p:ph type="subTitle" idx="1"/>
          </p:nvPr>
        </p:nvSpPr>
        <p:spPr>
          <a:xfrm>
            <a:off x="1143000" y="2799834"/>
            <a:ext cx="6858000" cy="1241822"/>
          </a:xfrm>
        </p:spPr>
        <p:txBody>
          <a:bodyPr vert="horz" lIns="68580" tIns="34290" rIns="68580" bIns="34290" rtlCol="0" anchor="t">
            <a:normAutofit/>
          </a:bodyPr>
          <a:lstStyle/>
          <a:p>
            <a:r>
              <a:rPr lang="en-GB" dirty="0"/>
              <a:t>Harjeet Chakira – Policy Manager</a:t>
            </a:r>
          </a:p>
        </p:txBody>
      </p:sp>
    </p:spTree>
    <p:extLst>
      <p:ext uri="{BB962C8B-B14F-4D97-AF65-F5344CB8AC3E}">
        <p14:creationId xmlns:p14="http://schemas.microsoft.com/office/powerpoint/2010/main" val="265269571"/>
      </p:ext>
    </p:extLst>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7BD6821E4E04A87B27FD896534107" ma:contentTypeVersion="17" ma:contentTypeDescription="Create a new document." ma:contentTypeScope="" ma:versionID="a43fe9674efb026e127b17d28fa63d03">
  <xsd:schema xmlns:xsd="http://www.w3.org/2001/XMLSchema" xmlns:xs="http://www.w3.org/2001/XMLSchema" xmlns:p="http://schemas.microsoft.com/office/2006/metadata/properties" xmlns:ns3="e798dad8-6de6-4c98-9106-436a858f20b8" xmlns:ns4="ca32ec2b-6194-48ae-b7a1-d750dd8575ce" targetNamespace="http://schemas.microsoft.com/office/2006/metadata/properties" ma:root="true" ma:fieldsID="d60808de7724d6fee9f0200adaeb9332" ns3:_="" ns4:_="">
    <xsd:import namespace="e798dad8-6de6-4c98-9106-436a858f20b8"/>
    <xsd:import namespace="ca32ec2b-6194-48ae-b7a1-d750dd8575c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_activity" minOccurs="0"/>
                <xsd:element ref="ns4:MediaServiceObjectDetectorVersions" minOccurs="0"/>
                <xsd:element ref="ns4:MediaServiceSystemTags" minOccurs="0"/>
                <xsd:element ref="ns4:MediaServiceGenerationTime" minOccurs="0"/>
                <xsd:element ref="ns4:MediaServiceEventHashCode" minOccurs="0"/>
                <xsd:element ref="ns4:MediaServiceSearchPropertie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8dad8-6de6-4c98-9106-436a858f2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32ec2b-6194-48ae-b7a1-d750dd8575c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a32ec2b-6194-48ae-b7a1-d750dd8575c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8FFA1-D811-4A7B-A4CC-51611EDC9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8dad8-6de6-4c98-9106-436a858f20b8"/>
    <ds:schemaRef ds:uri="ca32ec2b-6194-48ae-b7a1-d750dd857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089681-D93B-4D7C-9645-AA851EAA427A}">
  <ds:schemaRefs>
    <ds:schemaRef ds:uri="http://schemas.microsoft.com/office/2006/documentManagement/types"/>
    <ds:schemaRef ds:uri="http://purl.org/dc/elements/1.1/"/>
    <ds:schemaRef ds:uri="http://schemas.openxmlformats.org/package/2006/metadata/core-properties"/>
    <ds:schemaRef ds:uri="ca32ec2b-6194-48ae-b7a1-d750dd8575ce"/>
    <ds:schemaRef ds:uri="http://www.w3.org/XML/1998/namespace"/>
    <ds:schemaRef ds:uri="http://purl.org/dc/dcmitype/"/>
    <ds:schemaRef ds:uri="http://schemas.microsoft.com/office/2006/metadata/properties"/>
    <ds:schemaRef ds:uri="http://schemas.microsoft.com/office/infopath/2007/PartnerControls"/>
    <ds:schemaRef ds:uri="e798dad8-6de6-4c98-9106-436a858f20b8"/>
    <ds:schemaRef ds:uri="http://purl.org/dc/terms/"/>
  </ds:schemaRefs>
</ds:datastoreItem>
</file>

<file path=customXml/itemProps3.xml><?xml version="1.0" encoding="utf-8"?>
<ds:datastoreItem xmlns:ds="http://schemas.openxmlformats.org/officeDocument/2006/customXml" ds:itemID="{F7404355-2340-410E-ABEB-524898CE7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9408</TotalTime>
  <Words>3398</Words>
  <Application>Microsoft Office PowerPoint</Application>
  <PresentationFormat>On-screen Show (16:9)</PresentationFormat>
  <Paragraphs>301</Paragraphs>
  <Slides>31</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Light</vt:lpstr>
      <vt:lpstr>Courier New</vt:lpstr>
      <vt:lpstr>Red Hat Display</vt:lpstr>
      <vt:lpstr>Symbol</vt:lpstr>
      <vt:lpstr>Times New Roman</vt:lpstr>
      <vt:lpstr>Wingdings</vt:lpstr>
      <vt:lpstr>Office Theme</vt:lpstr>
      <vt:lpstr>1_Office Theme</vt:lpstr>
      <vt:lpstr>Retrospect</vt:lpstr>
      <vt:lpstr>Accountability and Governance Board 24th June 2025</vt:lpstr>
      <vt:lpstr>Agenda</vt:lpstr>
      <vt:lpstr>Success so far New Chance and  Arrest Referral Service </vt:lpstr>
      <vt:lpstr> </vt:lpstr>
      <vt:lpstr>New Chance Referral Increases </vt:lpstr>
      <vt:lpstr>2025 New Contract What is new?</vt:lpstr>
      <vt:lpstr>The Arrest Referral Service </vt:lpstr>
      <vt:lpstr>The Arrest Referral Service</vt:lpstr>
      <vt:lpstr> </vt:lpstr>
      <vt:lpstr>PowerPoint Presentation</vt:lpstr>
      <vt:lpstr>Timeline </vt:lpstr>
      <vt:lpstr>Compliance with the victims code</vt:lpstr>
      <vt:lpstr>Code Compliance – how will it work</vt:lpstr>
      <vt:lpstr>Governance Process</vt:lpstr>
      <vt:lpstr>Police and Crime Plan Commitments</vt:lpstr>
      <vt:lpstr>VCOP – areas of focus</vt:lpstr>
      <vt:lpstr>Crime and ASB  </vt:lpstr>
      <vt:lpstr>Contents</vt:lpstr>
      <vt:lpstr>ASB – Hotspots and improved joint working</vt:lpstr>
      <vt:lpstr>ASB – Joint Working</vt:lpstr>
      <vt:lpstr>ASB – Empowering Victims</vt:lpstr>
      <vt:lpstr>Home Office - Safer Streets Summer Initiative</vt:lpstr>
      <vt:lpstr>Home Office – Requested Activities</vt:lpstr>
      <vt:lpstr>Safer Streets Summer Initiative (SSSI)…</vt:lpstr>
      <vt:lpstr>Safer Streets Summer Initiative: our approach </vt:lpstr>
      <vt:lpstr>SS Governance and Monitoring </vt:lpstr>
      <vt:lpstr>Safer Streets Summer Comms</vt:lpstr>
      <vt:lpstr>Police and Crime Delivery Plan and ASB Actions</vt:lpstr>
      <vt:lpstr> </vt:lpstr>
      <vt:lpstr>Neighbourhood policing guarantee </vt:lpstr>
      <vt:lpstr>Focus areas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Wass</dc:creator>
  <cp:lastModifiedBy>Harjeet Chakira</cp:lastModifiedBy>
  <cp:revision>72</cp:revision>
  <dcterms:created xsi:type="dcterms:W3CDTF">2018-05-10T11:47:55Z</dcterms:created>
  <dcterms:modified xsi:type="dcterms:W3CDTF">2025-06-20T13:25:24Z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0x010100C007BD6821E4E04A87B27FD896534107</vt:lpwstr>
  </property>
</Properties>
</file>