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90" r:id="rId5"/>
    <p:sldId id="5551" r:id="rId6"/>
    <p:sldId id="258" r:id="rId7"/>
    <p:sldId id="269" r:id="rId8"/>
    <p:sldId id="5552" r:id="rId9"/>
    <p:sldId id="257" r:id="rId10"/>
    <p:sldId id="259" r:id="rId11"/>
    <p:sldId id="271" r:id="rId12"/>
    <p:sldId id="5553" r:id="rId13"/>
    <p:sldId id="291" r:id="rId14"/>
    <p:sldId id="293" r:id="rId15"/>
    <p:sldId id="298" r:id="rId16"/>
    <p:sldId id="5554" r:id="rId17"/>
    <p:sldId id="5549" r:id="rId18"/>
    <p:sldId id="266" r:id="rId19"/>
    <p:sldId id="301" r:id="rId20"/>
    <p:sldId id="5555" r:id="rId21"/>
    <p:sldId id="5547" r:id="rId22"/>
    <p:sldId id="265" r:id="rId23"/>
    <p:sldId id="297" r:id="rId24"/>
    <p:sldId id="5556" r:id="rId25"/>
    <p:sldId id="5548" r:id="rId26"/>
    <p:sldId id="5546" r:id="rId27"/>
    <p:sldId id="26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9DE60-2D41-444B-9B57-BB7548E2C694}" v="3" dt="2021-07-06T10:29:00.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434" autoAdjust="0"/>
  </p:normalViewPr>
  <p:slideViewPr>
    <p:cSldViewPr snapToGrid="0">
      <p:cViewPr varScale="1">
        <p:scale>
          <a:sx n="70" d="100"/>
          <a:sy n="70"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566DF-AA36-478E-9535-AE5A9C9AC2F0}" type="datetimeFigureOut">
              <a:rPr lang="en-GB" smtClean="0"/>
              <a:t>09/07/2021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0747C-5F93-4DE5-892A-7891F2E9C19A}" type="slidenum">
              <a:rPr lang="en-GB" smtClean="0"/>
              <a:t>‹#›</a:t>
            </a:fld>
            <a:endParaRPr lang="en-GB" dirty="0"/>
          </a:p>
        </p:txBody>
      </p:sp>
    </p:spTree>
    <p:extLst>
      <p:ext uri="{BB962C8B-B14F-4D97-AF65-F5344CB8AC3E}">
        <p14:creationId xmlns:p14="http://schemas.microsoft.com/office/powerpoint/2010/main" val="31037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0747C-5F93-4DE5-892A-7891F2E9C1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545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A0747C-5F93-4DE5-892A-7891F2E9C19A}" type="slidenum">
              <a:rPr lang="en-GB" smtClean="0"/>
              <a:t>18</a:t>
            </a:fld>
            <a:endParaRPr lang="en-GB" dirty="0"/>
          </a:p>
        </p:txBody>
      </p:sp>
    </p:spTree>
    <p:extLst>
      <p:ext uri="{BB962C8B-B14F-4D97-AF65-F5344CB8AC3E}">
        <p14:creationId xmlns:p14="http://schemas.microsoft.com/office/powerpoint/2010/main" val="34743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3A5692-73CB-4A12-92B1-DCDEB092D73B}" type="slidenum">
              <a:rPr lang="en-GB" smtClean="0"/>
              <a:t>20</a:t>
            </a:fld>
            <a:endParaRPr lang="en-GB" dirty="0"/>
          </a:p>
        </p:txBody>
      </p:sp>
    </p:spTree>
    <p:extLst>
      <p:ext uri="{BB962C8B-B14F-4D97-AF65-F5344CB8AC3E}">
        <p14:creationId xmlns:p14="http://schemas.microsoft.com/office/powerpoint/2010/main" val="2931712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3A5692-73CB-4A12-92B1-DCDEB092D73B}" type="slidenum">
              <a:rPr lang="en-GB" smtClean="0"/>
              <a:t>21</a:t>
            </a:fld>
            <a:endParaRPr lang="en-GB" dirty="0"/>
          </a:p>
        </p:txBody>
      </p:sp>
    </p:spTree>
    <p:extLst>
      <p:ext uri="{BB962C8B-B14F-4D97-AF65-F5344CB8AC3E}">
        <p14:creationId xmlns:p14="http://schemas.microsoft.com/office/powerpoint/2010/main" val="1717456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A0747C-5F93-4DE5-892A-7891F2E9C19A}" type="slidenum">
              <a:rPr lang="en-GB" smtClean="0"/>
              <a:t>22</a:t>
            </a:fld>
            <a:endParaRPr lang="en-GB" dirty="0"/>
          </a:p>
        </p:txBody>
      </p:sp>
    </p:spTree>
    <p:extLst>
      <p:ext uri="{BB962C8B-B14F-4D97-AF65-F5344CB8AC3E}">
        <p14:creationId xmlns:p14="http://schemas.microsoft.com/office/powerpoint/2010/main" val="2127592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A0747C-5F93-4DE5-892A-7891F2E9C19A}" type="slidenum">
              <a:rPr lang="en-GB" smtClean="0"/>
              <a:t>24</a:t>
            </a:fld>
            <a:endParaRPr lang="en-GB" dirty="0"/>
          </a:p>
        </p:txBody>
      </p:sp>
    </p:spTree>
    <p:extLst>
      <p:ext uri="{BB962C8B-B14F-4D97-AF65-F5344CB8AC3E}">
        <p14:creationId xmlns:p14="http://schemas.microsoft.com/office/powerpoint/2010/main" val="343920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A0747C-5F93-4DE5-892A-7891F2E9C19A}" type="slidenum">
              <a:rPr lang="en-GB" smtClean="0"/>
              <a:t>8</a:t>
            </a:fld>
            <a:endParaRPr lang="en-GB" dirty="0"/>
          </a:p>
        </p:txBody>
      </p:sp>
    </p:spTree>
    <p:extLst>
      <p:ext uri="{BB962C8B-B14F-4D97-AF65-F5344CB8AC3E}">
        <p14:creationId xmlns:p14="http://schemas.microsoft.com/office/powerpoint/2010/main" val="1716489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3A5692-73CB-4A12-92B1-DCDEB092D73B}" type="slidenum">
              <a:rPr lang="en-GB" smtClean="0"/>
              <a:t>9</a:t>
            </a:fld>
            <a:endParaRPr lang="en-GB" dirty="0"/>
          </a:p>
        </p:txBody>
      </p:sp>
    </p:spTree>
    <p:extLst>
      <p:ext uri="{BB962C8B-B14F-4D97-AF65-F5344CB8AC3E}">
        <p14:creationId xmlns:p14="http://schemas.microsoft.com/office/powerpoint/2010/main" val="58854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3A5692-73CB-4A12-92B1-DCDEB092D73B}" type="slidenum">
              <a:rPr lang="en-GB" smtClean="0"/>
              <a:t>10</a:t>
            </a:fld>
            <a:endParaRPr lang="en-GB" dirty="0"/>
          </a:p>
        </p:txBody>
      </p:sp>
    </p:spTree>
    <p:extLst>
      <p:ext uri="{BB962C8B-B14F-4D97-AF65-F5344CB8AC3E}">
        <p14:creationId xmlns:p14="http://schemas.microsoft.com/office/powerpoint/2010/main" val="3325938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3A5692-73CB-4A12-92B1-DCDEB092D73B}" type="slidenum">
              <a:rPr lang="en-GB" smtClean="0"/>
              <a:t>11</a:t>
            </a:fld>
            <a:endParaRPr lang="en-GB" dirty="0"/>
          </a:p>
        </p:txBody>
      </p:sp>
    </p:spTree>
    <p:extLst>
      <p:ext uri="{BB962C8B-B14F-4D97-AF65-F5344CB8AC3E}">
        <p14:creationId xmlns:p14="http://schemas.microsoft.com/office/powerpoint/2010/main" val="2152944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3A5692-73CB-4A12-92B1-DCDEB092D73B}" type="slidenum">
              <a:rPr lang="en-GB" smtClean="0"/>
              <a:t>12</a:t>
            </a:fld>
            <a:endParaRPr lang="en-GB" dirty="0"/>
          </a:p>
        </p:txBody>
      </p:sp>
    </p:spTree>
    <p:extLst>
      <p:ext uri="{BB962C8B-B14F-4D97-AF65-F5344CB8AC3E}">
        <p14:creationId xmlns:p14="http://schemas.microsoft.com/office/powerpoint/2010/main" val="4009811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7E3A5692-73CB-4A12-92B1-DCDEB092D73B}" type="slidenum">
              <a:rPr lang="en-GB" smtClean="0"/>
              <a:t>13</a:t>
            </a:fld>
            <a:endParaRPr lang="en-GB" dirty="0"/>
          </a:p>
        </p:txBody>
      </p:sp>
    </p:spTree>
    <p:extLst>
      <p:ext uri="{BB962C8B-B14F-4D97-AF65-F5344CB8AC3E}">
        <p14:creationId xmlns:p14="http://schemas.microsoft.com/office/powerpoint/2010/main" val="2761525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3A5692-73CB-4A12-92B1-DCDEB092D73B}" type="slidenum">
              <a:rPr lang="en-GB" smtClean="0"/>
              <a:t>16</a:t>
            </a:fld>
            <a:endParaRPr lang="en-GB" dirty="0"/>
          </a:p>
        </p:txBody>
      </p:sp>
    </p:spTree>
    <p:extLst>
      <p:ext uri="{BB962C8B-B14F-4D97-AF65-F5344CB8AC3E}">
        <p14:creationId xmlns:p14="http://schemas.microsoft.com/office/powerpoint/2010/main" val="2837638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3A5692-73CB-4A12-92B1-DCDEB092D73B}" type="slidenum">
              <a:rPr lang="en-GB" smtClean="0"/>
              <a:t>17</a:t>
            </a:fld>
            <a:endParaRPr lang="en-GB" dirty="0"/>
          </a:p>
        </p:txBody>
      </p:sp>
    </p:spTree>
    <p:extLst>
      <p:ext uri="{BB962C8B-B14F-4D97-AF65-F5344CB8AC3E}">
        <p14:creationId xmlns:p14="http://schemas.microsoft.com/office/powerpoint/2010/main" val="1802018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96E857E-5EFC-43D0-B4EF-CF5E98E74081}" type="datetimeFigureOut">
              <a:rPr lang="en-GB" smtClean="0"/>
              <a:t>09/07/2021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0B40B7-88E7-4760-B6CB-C0DA2564CB6D}" type="slidenum">
              <a:rPr lang="en-GB" smtClean="0"/>
              <a:t>‹#›</a:t>
            </a:fld>
            <a:endParaRPr lang="en-GB" dirty="0"/>
          </a:p>
        </p:txBody>
      </p:sp>
    </p:spTree>
    <p:extLst>
      <p:ext uri="{BB962C8B-B14F-4D97-AF65-F5344CB8AC3E}">
        <p14:creationId xmlns:p14="http://schemas.microsoft.com/office/powerpoint/2010/main" val="407847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6E857E-5EFC-43D0-B4EF-CF5E98E74081}" type="datetimeFigureOut">
              <a:rPr lang="en-GB" smtClean="0"/>
              <a:t>09/07/2021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0B40B7-88E7-4760-B6CB-C0DA2564CB6D}" type="slidenum">
              <a:rPr lang="en-GB" smtClean="0"/>
              <a:t>‹#›</a:t>
            </a:fld>
            <a:endParaRPr lang="en-GB" dirty="0"/>
          </a:p>
        </p:txBody>
      </p:sp>
    </p:spTree>
    <p:extLst>
      <p:ext uri="{BB962C8B-B14F-4D97-AF65-F5344CB8AC3E}">
        <p14:creationId xmlns:p14="http://schemas.microsoft.com/office/powerpoint/2010/main" val="97057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6E857E-5EFC-43D0-B4EF-CF5E98E74081}" type="datetimeFigureOut">
              <a:rPr lang="en-GB" smtClean="0"/>
              <a:t>09/07/2021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0B40B7-88E7-4760-B6CB-C0DA2564CB6D}" type="slidenum">
              <a:rPr lang="en-GB" smtClean="0"/>
              <a:t>‹#›</a:t>
            </a:fld>
            <a:endParaRPr lang="en-GB" dirty="0"/>
          </a:p>
        </p:txBody>
      </p:sp>
    </p:spTree>
    <p:extLst>
      <p:ext uri="{BB962C8B-B14F-4D97-AF65-F5344CB8AC3E}">
        <p14:creationId xmlns:p14="http://schemas.microsoft.com/office/powerpoint/2010/main" val="198348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page">
    <p:bg>
      <p:bgPr>
        <a:solidFill>
          <a:srgbClr val="002D59"/>
        </a:solidFill>
        <a:effectLst/>
      </p:bgPr>
    </p:bg>
    <p:spTree>
      <p:nvGrpSpPr>
        <p:cNvPr id="1" name=""/>
        <p:cNvGrpSpPr/>
        <p:nvPr/>
      </p:nvGrpSpPr>
      <p:grpSpPr>
        <a:xfrm>
          <a:off x="0" y="0"/>
          <a:ext cx="0" cy="0"/>
          <a:chOff x="0" y="0"/>
          <a:chExt cx="0" cy="0"/>
        </a:xfrm>
      </p:grpSpPr>
      <p:sp>
        <p:nvSpPr>
          <p:cNvPr id="7" name="Slide Number Placeholder 4"/>
          <p:cNvSpPr txBox="1">
            <a:spLocks/>
          </p:cNvSpPr>
          <p:nvPr userDrawn="1"/>
        </p:nvSpPr>
        <p:spPr>
          <a:xfrm>
            <a:off x="11019660" y="6631489"/>
            <a:ext cx="730711" cy="128588"/>
          </a:xfrm>
          <a:prstGeom prst="rect">
            <a:avLst/>
          </a:prstGeom>
        </p:spPr>
        <p:txBody>
          <a:bodyPr vert="horz" wrap="square" lIns="91440" tIns="45720" rIns="0" bIns="45720" numCol="1" anchor="ctr" anchorCtr="0" compatLnSpc="1">
            <a:prstTxWarp prst="textNoShape">
              <a:avLst/>
            </a:prstTxWarp>
            <a:noAutofit/>
          </a:bodyP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E3CE2-270C-42D5-8D60-FABC561C8A39}" type="slidenum">
              <a:rPr lang="en-US" smtClean="0">
                <a:solidFill>
                  <a:schemeClr val="bg1">
                    <a:lumMod val="65000"/>
                  </a:schemeClr>
                </a:solidFill>
              </a:rPr>
              <a:pPr/>
              <a:t>‹#›</a:t>
            </a:fld>
            <a:endParaRPr lang="en-US" dirty="0">
              <a:solidFill>
                <a:schemeClr val="bg1">
                  <a:lumMod val="65000"/>
                </a:schemeClr>
              </a:solidFill>
            </a:endParaRPr>
          </a:p>
        </p:txBody>
      </p:sp>
      <p:sp>
        <p:nvSpPr>
          <p:cNvPr id="9" name="Parallelogram 4"/>
          <p:cNvSpPr/>
          <p:nvPr userDrawn="1"/>
        </p:nvSpPr>
        <p:spPr>
          <a:xfrm>
            <a:off x="6212093" y="-53787"/>
            <a:ext cx="5979908" cy="6926476"/>
          </a:xfrm>
          <a:custGeom>
            <a:avLst/>
            <a:gdLst>
              <a:gd name="connsiteX0" fmla="*/ 0 w 8337451"/>
              <a:gd name="connsiteY0" fmla="*/ 6858000 h 6858000"/>
              <a:gd name="connsiteX1" fmla="*/ 2998455 w 8337451"/>
              <a:gd name="connsiteY1" fmla="*/ 0 h 6858000"/>
              <a:gd name="connsiteX2" fmla="*/ 8337451 w 8337451"/>
              <a:gd name="connsiteY2" fmla="*/ 0 h 6858000"/>
              <a:gd name="connsiteX3" fmla="*/ 5338996 w 8337451"/>
              <a:gd name="connsiteY3" fmla="*/ 6858000 h 6858000"/>
              <a:gd name="connsiteX4" fmla="*/ 0 w 8337451"/>
              <a:gd name="connsiteY4" fmla="*/ 6858000 h 6858000"/>
              <a:gd name="connsiteX0" fmla="*/ 0 w 8337451"/>
              <a:gd name="connsiteY0" fmla="*/ 6858000 h 6900203"/>
              <a:gd name="connsiteX1" fmla="*/ 2998455 w 8337451"/>
              <a:gd name="connsiteY1" fmla="*/ 0 h 6900203"/>
              <a:gd name="connsiteX2" fmla="*/ 8337451 w 8337451"/>
              <a:gd name="connsiteY2" fmla="*/ 0 h 6900203"/>
              <a:gd name="connsiteX3" fmla="*/ 8335414 w 8337451"/>
              <a:gd name="connsiteY3" fmla="*/ 6900203 h 6900203"/>
              <a:gd name="connsiteX4" fmla="*/ 0 w 8337451"/>
              <a:gd name="connsiteY4" fmla="*/ 6858000 h 6900203"/>
              <a:gd name="connsiteX0" fmla="*/ 0 w 8337451"/>
              <a:gd name="connsiteY0" fmla="*/ 6858000 h 6886135"/>
              <a:gd name="connsiteX1" fmla="*/ 2998455 w 8337451"/>
              <a:gd name="connsiteY1" fmla="*/ 0 h 6886135"/>
              <a:gd name="connsiteX2" fmla="*/ 8337451 w 8337451"/>
              <a:gd name="connsiteY2" fmla="*/ 0 h 6886135"/>
              <a:gd name="connsiteX3" fmla="*/ 8335414 w 8337451"/>
              <a:gd name="connsiteY3" fmla="*/ 6886135 h 6886135"/>
              <a:gd name="connsiteX4" fmla="*/ 0 w 8337451"/>
              <a:gd name="connsiteY4" fmla="*/ 6858000 h 6886135"/>
              <a:gd name="connsiteX0" fmla="*/ 0 w 8337451"/>
              <a:gd name="connsiteY0" fmla="*/ 6872068 h 6886135"/>
              <a:gd name="connsiteX1" fmla="*/ 2998455 w 8337451"/>
              <a:gd name="connsiteY1" fmla="*/ 0 h 6886135"/>
              <a:gd name="connsiteX2" fmla="*/ 8337451 w 8337451"/>
              <a:gd name="connsiteY2" fmla="*/ 0 h 6886135"/>
              <a:gd name="connsiteX3" fmla="*/ 8335414 w 8337451"/>
              <a:gd name="connsiteY3" fmla="*/ 6886135 h 6886135"/>
              <a:gd name="connsiteX4" fmla="*/ 0 w 8337451"/>
              <a:gd name="connsiteY4" fmla="*/ 6872068 h 6886135"/>
              <a:gd name="connsiteX0" fmla="*/ 0 w 8337451"/>
              <a:gd name="connsiteY0" fmla="*/ 6872068 h 6886135"/>
              <a:gd name="connsiteX1" fmla="*/ 3402173 w 8337451"/>
              <a:gd name="connsiteY1" fmla="*/ 30480 h 6886135"/>
              <a:gd name="connsiteX2" fmla="*/ 8337451 w 8337451"/>
              <a:gd name="connsiteY2" fmla="*/ 0 h 6886135"/>
              <a:gd name="connsiteX3" fmla="*/ 8335414 w 8337451"/>
              <a:gd name="connsiteY3" fmla="*/ 6886135 h 6886135"/>
              <a:gd name="connsiteX4" fmla="*/ 0 w 8337451"/>
              <a:gd name="connsiteY4" fmla="*/ 6872068 h 6886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7451" h="6886135">
                <a:moveTo>
                  <a:pt x="0" y="6872068"/>
                </a:moveTo>
                <a:lnTo>
                  <a:pt x="3402173" y="30480"/>
                </a:lnTo>
                <a:lnTo>
                  <a:pt x="8337451" y="0"/>
                </a:lnTo>
                <a:lnTo>
                  <a:pt x="8335414" y="6886135"/>
                </a:lnTo>
                <a:lnTo>
                  <a:pt x="0" y="68720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0" name="Straight Connector 9"/>
          <p:cNvCxnSpPr/>
          <p:nvPr userDrawn="1"/>
        </p:nvCxnSpPr>
        <p:spPr>
          <a:xfrm flipV="1">
            <a:off x="6188963" y="-53788"/>
            <a:ext cx="2507877" cy="693930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596292" y="1254072"/>
            <a:ext cx="6606613" cy="549777"/>
          </a:xfrm>
          <a:prstGeom prst="rect">
            <a:avLst/>
          </a:prstGeom>
        </p:spPr>
        <p:txBody>
          <a:bodyPr/>
          <a:lstStyle>
            <a:lvl1pPr marL="0" indent="0">
              <a:buNone/>
              <a:defRPr sz="3200" baseline="0">
                <a:solidFill>
                  <a:schemeClr val="accent2"/>
                </a:solidFill>
                <a:latin typeface="Century Gothic" panose="020B0502020202020204" pitchFamily="34" charset="0"/>
              </a:defRPr>
            </a:lvl1pPr>
          </a:lstStyle>
          <a:p>
            <a:pPr lvl="0"/>
            <a:r>
              <a:rPr lang="en-GB"/>
              <a:t>Title Text Arial size 36 in Gold</a:t>
            </a:r>
          </a:p>
        </p:txBody>
      </p:sp>
      <p:sp>
        <p:nvSpPr>
          <p:cNvPr id="13" name="Text Placeholder 2"/>
          <p:cNvSpPr>
            <a:spLocks noGrp="1"/>
          </p:cNvSpPr>
          <p:nvPr>
            <p:ph type="body" sz="quarter" idx="11" hasCustomPrompt="1"/>
          </p:nvPr>
        </p:nvSpPr>
        <p:spPr>
          <a:xfrm>
            <a:off x="607482" y="1903299"/>
            <a:ext cx="6274581" cy="431006"/>
          </a:xfrm>
          <a:prstGeom prst="rect">
            <a:avLst/>
          </a:prstGeom>
        </p:spPr>
        <p:txBody>
          <a:bodyPr/>
          <a:lstStyle>
            <a:lvl1pPr marL="0" indent="0">
              <a:buNone/>
              <a:defRPr sz="2400" baseline="0">
                <a:solidFill>
                  <a:schemeClr val="bg1"/>
                </a:solidFill>
                <a:latin typeface="Century Gothic" panose="020B0502020202020204" pitchFamily="34" charset="0"/>
              </a:defRPr>
            </a:lvl1pPr>
          </a:lstStyle>
          <a:p>
            <a:pPr lvl="0"/>
            <a:r>
              <a:rPr lang="en-GB"/>
              <a:t>Subtitle text Arial size 28</a:t>
            </a:r>
          </a:p>
        </p:txBody>
      </p:sp>
      <p:sp>
        <p:nvSpPr>
          <p:cNvPr id="14" name="Text Placeholder 2"/>
          <p:cNvSpPr>
            <a:spLocks noGrp="1"/>
          </p:cNvSpPr>
          <p:nvPr>
            <p:ph type="body" sz="quarter" idx="12" hasCustomPrompt="1"/>
          </p:nvPr>
        </p:nvSpPr>
        <p:spPr>
          <a:xfrm>
            <a:off x="607481" y="4663484"/>
            <a:ext cx="6033951" cy="298820"/>
          </a:xfrm>
          <a:prstGeom prst="rect">
            <a:avLst/>
          </a:prstGeom>
        </p:spPr>
        <p:txBody>
          <a:bodyPr/>
          <a:lstStyle>
            <a:lvl1pPr marL="0" indent="0">
              <a:buNone/>
              <a:defRPr sz="1400" baseline="0">
                <a:solidFill>
                  <a:schemeClr val="bg1"/>
                </a:solidFill>
                <a:latin typeface="Century Gothic" panose="020B0502020202020204" pitchFamily="34" charset="0"/>
              </a:defRPr>
            </a:lvl1pPr>
          </a:lstStyle>
          <a:p>
            <a:pPr lvl="0"/>
            <a:r>
              <a:rPr lang="en-GB"/>
              <a:t>01 Jan 2015</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3474" y="1805869"/>
            <a:ext cx="458687" cy="568771"/>
          </a:xfrm>
          <a:prstGeom prst="rect">
            <a:avLst/>
          </a:prstGeom>
        </p:spPr>
      </p:pic>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4387" y="4090173"/>
            <a:ext cx="456201" cy="56877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81952" y="6316559"/>
            <a:ext cx="953223" cy="350960"/>
          </a:xfrm>
          <a:prstGeom prst="rect">
            <a:avLst/>
          </a:prstGeom>
        </p:spPr>
      </p:pic>
      <p:pic>
        <p:nvPicPr>
          <p:cNvPr id="18" name="Picture 17"/>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870723" y="2567305"/>
            <a:ext cx="438943" cy="568770"/>
          </a:xfrm>
          <a:prstGeom prst="rect">
            <a:avLst/>
          </a:prstGeom>
        </p:spPr>
      </p:pic>
      <p:pic>
        <p:nvPicPr>
          <p:cNvPr id="19" name="Picture 1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860229" y="3328739"/>
            <a:ext cx="467533" cy="568770"/>
          </a:xfrm>
          <a:prstGeom prst="rect">
            <a:avLst/>
          </a:prstGeom>
        </p:spPr>
      </p:pic>
      <p:pic>
        <p:nvPicPr>
          <p:cNvPr id="20" name="Picture 19"/>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9853127" y="283001"/>
            <a:ext cx="486881" cy="568771"/>
          </a:xfrm>
          <a:prstGeom prst="rect">
            <a:avLst/>
          </a:prstGeom>
        </p:spPr>
      </p:pic>
      <p:pic>
        <p:nvPicPr>
          <p:cNvPr id="21" name="Picture 20"/>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9861223" y="1044437"/>
            <a:ext cx="464821" cy="568770"/>
          </a:xfrm>
          <a:prstGeom prst="rect">
            <a:avLst/>
          </a:prstGeom>
        </p:spPr>
      </p:pic>
      <p:grpSp>
        <p:nvGrpSpPr>
          <p:cNvPr id="22" name="Group 21"/>
          <p:cNvGrpSpPr>
            <a:grpSpLocks noChangeAspect="1"/>
          </p:cNvGrpSpPr>
          <p:nvPr userDrawn="1"/>
        </p:nvGrpSpPr>
        <p:grpSpPr>
          <a:xfrm>
            <a:off x="9885683" y="4851605"/>
            <a:ext cx="398184" cy="568771"/>
            <a:chOff x="4139952" y="4329168"/>
            <a:chExt cx="504056" cy="612000"/>
          </a:xfrm>
        </p:grpSpPr>
        <p:pic>
          <p:nvPicPr>
            <p:cNvPr id="23" name="Picture 2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139952" y="4329168"/>
              <a:ext cx="504056" cy="612000"/>
            </a:xfrm>
            <a:prstGeom prst="rect">
              <a:avLst/>
            </a:prstGeom>
          </p:spPr>
        </p:pic>
        <p:sp>
          <p:nvSpPr>
            <p:cNvPr id="24" name="Rectangle 23"/>
            <p:cNvSpPr/>
            <p:nvPr/>
          </p:nvSpPr>
          <p:spPr>
            <a:xfrm>
              <a:off x="4598289" y="4509120"/>
              <a:ext cx="45719" cy="720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5" name="Picture 24"/>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9906202" y="5613039"/>
            <a:ext cx="342284" cy="568771"/>
          </a:xfrm>
          <a:prstGeom prst="rect">
            <a:avLst/>
          </a:prstGeom>
        </p:spPr>
      </p:pic>
    </p:spTree>
    <p:extLst>
      <p:ext uri="{BB962C8B-B14F-4D97-AF65-F5344CB8AC3E}">
        <p14:creationId xmlns:p14="http://schemas.microsoft.com/office/powerpoint/2010/main" val="1822047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6E857E-5EFC-43D0-B4EF-CF5E98E74081}" type="datetimeFigureOut">
              <a:rPr lang="en-GB" smtClean="0"/>
              <a:t>09/07/2021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0B40B7-88E7-4760-B6CB-C0DA2564CB6D}" type="slidenum">
              <a:rPr lang="en-GB" smtClean="0"/>
              <a:t>‹#›</a:t>
            </a:fld>
            <a:endParaRPr lang="en-GB" dirty="0"/>
          </a:p>
        </p:txBody>
      </p:sp>
    </p:spTree>
    <p:extLst>
      <p:ext uri="{BB962C8B-B14F-4D97-AF65-F5344CB8AC3E}">
        <p14:creationId xmlns:p14="http://schemas.microsoft.com/office/powerpoint/2010/main" val="171885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6E857E-5EFC-43D0-B4EF-CF5E98E74081}" type="datetimeFigureOut">
              <a:rPr lang="en-GB" smtClean="0"/>
              <a:t>09/07/2021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0B40B7-88E7-4760-B6CB-C0DA2564CB6D}" type="slidenum">
              <a:rPr lang="en-GB" smtClean="0"/>
              <a:t>‹#›</a:t>
            </a:fld>
            <a:endParaRPr lang="en-GB" dirty="0"/>
          </a:p>
        </p:txBody>
      </p:sp>
    </p:spTree>
    <p:extLst>
      <p:ext uri="{BB962C8B-B14F-4D97-AF65-F5344CB8AC3E}">
        <p14:creationId xmlns:p14="http://schemas.microsoft.com/office/powerpoint/2010/main" val="186641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6E857E-5EFC-43D0-B4EF-CF5E98E74081}" type="datetimeFigureOut">
              <a:rPr lang="en-GB" smtClean="0"/>
              <a:t>09/07/2021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0B40B7-88E7-4760-B6CB-C0DA2564CB6D}" type="slidenum">
              <a:rPr lang="en-GB" smtClean="0"/>
              <a:t>‹#›</a:t>
            </a:fld>
            <a:endParaRPr lang="en-GB" dirty="0"/>
          </a:p>
        </p:txBody>
      </p:sp>
    </p:spTree>
    <p:extLst>
      <p:ext uri="{BB962C8B-B14F-4D97-AF65-F5344CB8AC3E}">
        <p14:creationId xmlns:p14="http://schemas.microsoft.com/office/powerpoint/2010/main" val="173370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96E857E-5EFC-43D0-B4EF-CF5E98E74081}" type="datetimeFigureOut">
              <a:rPr lang="en-GB" smtClean="0"/>
              <a:t>09/07/2021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A0B40B7-88E7-4760-B6CB-C0DA2564CB6D}" type="slidenum">
              <a:rPr lang="en-GB" smtClean="0"/>
              <a:t>‹#›</a:t>
            </a:fld>
            <a:endParaRPr lang="en-GB" dirty="0"/>
          </a:p>
        </p:txBody>
      </p:sp>
    </p:spTree>
    <p:extLst>
      <p:ext uri="{BB962C8B-B14F-4D97-AF65-F5344CB8AC3E}">
        <p14:creationId xmlns:p14="http://schemas.microsoft.com/office/powerpoint/2010/main" val="94183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96E857E-5EFC-43D0-B4EF-CF5E98E74081}" type="datetimeFigureOut">
              <a:rPr lang="en-GB" smtClean="0"/>
              <a:t>09/07/2021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A0B40B7-88E7-4760-B6CB-C0DA2564CB6D}" type="slidenum">
              <a:rPr lang="en-GB" smtClean="0"/>
              <a:t>‹#›</a:t>
            </a:fld>
            <a:endParaRPr lang="en-GB" dirty="0"/>
          </a:p>
        </p:txBody>
      </p:sp>
    </p:spTree>
    <p:extLst>
      <p:ext uri="{BB962C8B-B14F-4D97-AF65-F5344CB8AC3E}">
        <p14:creationId xmlns:p14="http://schemas.microsoft.com/office/powerpoint/2010/main" val="324169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E857E-5EFC-43D0-B4EF-CF5E98E74081}" type="datetimeFigureOut">
              <a:rPr lang="en-GB" smtClean="0"/>
              <a:t>09/07/2021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A0B40B7-88E7-4760-B6CB-C0DA2564CB6D}" type="slidenum">
              <a:rPr lang="en-GB" smtClean="0"/>
              <a:t>‹#›</a:t>
            </a:fld>
            <a:endParaRPr lang="en-GB" dirty="0"/>
          </a:p>
        </p:txBody>
      </p:sp>
    </p:spTree>
    <p:extLst>
      <p:ext uri="{BB962C8B-B14F-4D97-AF65-F5344CB8AC3E}">
        <p14:creationId xmlns:p14="http://schemas.microsoft.com/office/powerpoint/2010/main" val="86753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6E857E-5EFC-43D0-B4EF-CF5E98E74081}" type="datetimeFigureOut">
              <a:rPr lang="en-GB" smtClean="0"/>
              <a:t>09/07/2021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0B40B7-88E7-4760-B6CB-C0DA2564CB6D}" type="slidenum">
              <a:rPr lang="en-GB" smtClean="0"/>
              <a:t>‹#›</a:t>
            </a:fld>
            <a:endParaRPr lang="en-GB" dirty="0"/>
          </a:p>
        </p:txBody>
      </p:sp>
    </p:spTree>
    <p:extLst>
      <p:ext uri="{BB962C8B-B14F-4D97-AF65-F5344CB8AC3E}">
        <p14:creationId xmlns:p14="http://schemas.microsoft.com/office/powerpoint/2010/main" val="179395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6E857E-5EFC-43D0-B4EF-CF5E98E74081}" type="datetimeFigureOut">
              <a:rPr lang="en-GB" smtClean="0"/>
              <a:t>09/07/2021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0B40B7-88E7-4760-B6CB-C0DA2564CB6D}" type="slidenum">
              <a:rPr lang="en-GB" smtClean="0"/>
              <a:t>‹#›</a:t>
            </a:fld>
            <a:endParaRPr lang="en-GB" dirty="0"/>
          </a:p>
        </p:txBody>
      </p:sp>
    </p:spTree>
    <p:extLst>
      <p:ext uri="{BB962C8B-B14F-4D97-AF65-F5344CB8AC3E}">
        <p14:creationId xmlns:p14="http://schemas.microsoft.com/office/powerpoint/2010/main" val="362768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E857E-5EFC-43D0-B4EF-CF5E98E74081}" type="datetimeFigureOut">
              <a:rPr lang="en-GB" smtClean="0"/>
              <a:t>09/07/2021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B40B7-88E7-4760-B6CB-C0DA2564CB6D}" type="slidenum">
              <a:rPr lang="en-GB" smtClean="0"/>
              <a:t>‹#›</a:t>
            </a:fld>
            <a:endParaRPr lang="en-GB" dirty="0"/>
          </a:p>
        </p:txBody>
      </p:sp>
    </p:spTree>
    <p:extLst>
      <p:ext uri="{BB962C8B-B14F-4D97-AF65-F5344CB8AC3E}">
        <p14:creationId xmlns:p14="http://schemas.microsoft.com/office/powerpoint/2010/main" val="4090407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National Data Analytics Solution</a:t>
            </a:r>
          </a:p>
        </p:txBody>
      </p:sp>
      <p:sp>
        <p:nvSpPr>
          <p:cNvPr id="4" name="Text Placeholder 3"/>
          <p:cNvSpPr>
            <a:spLocks noGrp="1"/>
          </p:cNvSpPr>
          <p:nvPr>
            <p:ph type="body" sz="quarter" idx="12"/>
          </p:nvPr>
        </p:nvSpPr>
        <p:spPr/>
        <p:txBody>
          <a:bodyPr>
            <a:normAutofit/>
          </a:bodyPr>
          <a:lstStyle/>
          <a:p>
            <a:r>
              <a:rPr lang="en-GB" dirty="0"/>
              <a:t>July 2021</a:t>
            </a:r>
          </a:p>
        </p:txBody>
      </p:sp>
      <p:sp>
        <p:nvSpPr>
          <p:cNvPr id="5" name="Text Placeholder 1"/>
          <p:cNvSpPr>
            <a:spLocks noGrp="1"/>
          </p:cNvSpPr>
          <p:nvPr>
            <p:ph type="body" sz="quarter" idx="10"/>
          </p:nvPr>
        </p:nvSpPr>
        <p:spPr>
          <a:xfrm>
            <a:off x="596292" y="2514835"/>
            <a:ext cx="6337908" cy="1364438"/>
          </a:xfrm>
        </p:spPr>
        <p:txBody>
          <a:bodyPr>
            <a:normAutofit fontScale="92500"/>
          </a:bodyPr>
          <a:lstStyle/>
          <a:p>
            <a:r>
              <a:rPr lang="en-GB" dirty="0"/>
              <a:t>Organised Exploitation </a:t>
            </a:r>
            <a:r>
              <a:rPr lang="en-GB" dirty="0" smtClean="0"/>
              <a:t>Case </a:t>
            </a:r>
            <a:r>
              <a:rPr lang="en-GB" dirty="0"/>
              <a:t>Studies</a:t>
            </a:r>
          </a:p>
          <a:p>
            <a:r>
              <a:rPr lang="en-GB" dirty="0"/>
              <a:t>Ethics Committee</a:t>
            </a:r>
          </a:p>
        </p:txBody>
      </p:sp>
    </p:spTree>
    <p:extLst>
      <p:ext uri="{BB962C8B-B14F-4D97-AF65-F5344CB8AC3E}">
        <p14:creationId xmlns:p14="http://schemas.microsoft.com/office/powerpoint/2010/main" val="779220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A4FF897-127D-4612-A3BE-32D98C4F7AC8}"/>
              </a:ext>
            </a:extLst>
          </p:cNvPr>
          <p:cNvPicPr>
            <a:picLocks noChangeAspect="1"/>
          </p:cNvPicPr>
          <p:nvPr/>
        </p:nvPicPr>
        <p:blipFill>
          <a:blip r:embed="rId3"/>
          <a:stretch>
            <a:fillRect/>
          </a:stretch>
        </p:blipFill>
        <p:spPr>
          <a:xfrm>
            <a:off x="1253257" y="1230984"/>
            <a:ext cx="9685486" cy="5408403"/>
          </a:xfrm>
          <a:prstGeom prst="rect">
            <a:avLst/>
          </a:prstGeom>
        </p:spPr>
      </p:pic>
      <p:sp>
        <p:nvSpPr>
          <p:cNvPr id="4" name="Title 1">
            <a:extLst>
              <a:ext uri="{FF2B5EF4-FFF2-40B4-BE49-F238E27FC236}">
                <a16:creationId xmlns:a16="http://schemas.microsoft.com/office/drawing/2014/main" xmlns="" id="{FF648CAA-F3BF-48E6-AC33-C796F2B43EE9}"/>
              </a:ext>
            </a:extLst>
          </p:cNvPr>
          <p:cNvSpPr>
            <a:spLocks noGrp="1"/>
          </p:cNvSpPr>
          <p:nvPr>
            <p:ph type="title"/>
          </p:nvPr>
        </p:nvSpPr>
        <p:spPr>
          <a:xfrm>
            <a:off x="838200" y="365125"/>
            <a:ext cx="10515600" cy="759137"/>
          </a:xfrm>
        </p:spPr>
        <p:txBody>
          <a:bodyPr>
            <a:normAutofit/>
          </a:bodyPr>
          <a:lstStyle/>
          <a:p>
            <a:r>
              <a:rPr lang="en-GB" sz="3600" b="1" dirty="0"/>
              <a:t>Organised Exploitation Case Study Nominal Identification </a:t>
            </a:r>
          </a:p>
        </p:txBody>
      </p:sp>
      <p:sp>
        <p:nvSpPr>
          <p:cNvPr id="5" name="Oval 4">
            <a:extLst>
              <a:ext uri="{FF2B5EF4-FFF2-40B4-BE49-F238E27FC236}">
                <a16:creationId xmlns:a16="http://schemas.microsoft.com/office/drawing/2014/main" xmlns="" id="{ACA1BE0E-C7C0-4A2D-B696-05F592D98E1B}"/>
              </a:ext>
            </a:extLst>
          </p:cNvPr>
          <p:cNvSpPr/>
          <p:nvPr/>
        </p:nvSpPr>
        <p:spPr>
          <a:xfrm>
            <a:off x="6343649" y="4114799"/>
            <a:ext cx="200025" cy="2000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Arrow Connector 6">
            <a:extLst>
              <a:ext uri="{FF2B5EF4-FFF2-40B4-BE49-F238E27FC236}">
                <a16:creationId xmlns:a16="http://schemas.microsoft.com/office/drawing/2014/main" xmlns="" id="{E82C300A-19A0-42A5-B5AA-80B8AAEDDDDB}"/>
              </a:ext>
            </a:extLst>
          </p:cNvPr>
          <p:cNvCxnSpPr>
            <a:cxnSpLocks/>
            <a:stCxn id="11" idx="2"/>
            <a:endCxn id="5" idx="1"/>
          </p:cNvCxnSpPr>
          <p:nvPr/>
        </p:nvCxnSpPr>
        <p:spPr>
          <a:xfrm>
            <a:off x="6096000" y="3810000"/>
            <a:ext cx="276942" cy="334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4F48EED5-3410-431D-AFDE-6F87DB74A64A}"/>
              </a:ext>
            </a:extLst>
          </p:cNvPr>
          <p:cNvSpPr txBox="1"/>
          <p:nvPr/>
        </p:nvSpPr>
        <p:spPr>
          <a:xfrm>
            <a:off x="5462587" y="3609975"/>
            <a:ext cx="1266825" cy="253916"/>
          </a:xfrm>
          <a:prstGeom prst="rect">
            <a:avLst/>
          </a:prstGeom>
          <a:noFill/>
        </p:spPr>
        <p:txBody>
          <a:bodyPr wrap="square" rtlCol="0">
            <a:spAutoFit/>
          </a:bodyPr>
          <a:lstStyle/>
          <a:p>
            <a:r>
              <a:rPr lang="en-GB" sz="1050" dirty="0"/>
              <a:t>Nominal of interest</a:t>
            </a:r>
          </a:p>
        </p:txBody>
      </p:sp>
    </p:spTree>
    <p:extLst>
      <p:ext uri="{BB962C8B-B14F-4D97-AF65-F5344CB8AC3E}">
        <p14:creationId xmlns:p14="http://schemas.microsoft.com/office/powerpoint/2010/main" val="417875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E97626F-460A-4306-A22D-BBABDC1AB912}"/>
              </a:ext>
            </a:extLst>
          </p:cNvPr>
          <p:cNvPicPr>
            <a:picLocks noChangeAspect="1"/>
          </p:cNvPicPr>
          <p:nvPr/>
        </p:nvPicPr>
        <p:blipFill>
          <a:blip r:embed="rId3"/>
          <a:stretch>
            <a:fillRect/>
          </a:stretch>
        </p:blipFill>
        <p:spPr>
          <a:xfrm>
            <a:off x="1253257" y="1216017"/>
            <a:ext cx="9685486" cy="5408403"/>
          </a:xfrm>
          <a:prstGeom prst="rect">
            <a:avLst/>
          </a:prstGeom>
        </p:spPr>
      </p:pic>
      <p:sp>
        <p:nvSpPr>
          <p:cNvPr id="2" name="Oval 1">
            <a:extLst>
              <a:ext uri="{FF2B5EF4-FFF2-40B4-BE49-F238E27FC236}">
                <a16:creationId xmlns:a16="http://schemas.microsoft.com/office/drawing/2014/main" xmlns="" id="{3244BF7C-71C8-4051-A0C7-453CC2E38AD2}"/>
              </a:ext>
            </a:extLst>
          </p:cNvPr>
          <p:cNvSpPr/>
          <p:nvPr/>
        </p:nvSpPr>
        <p:spPr>
          <a:xfrm>
            <a:off x="5166042" y="4137857"/>
            <a:ext cx="244549" cy="255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xmlns="" id="{4CC4776B-36A3-4218-8A69-55E4050EAEDA}"/>
              </a:ext>
            </a:extLst>
          </p:cNvPr>
          <p:cNvSpPr/>
          <p:nvPr/>
        </p:nvSpPr>
        <p:spPr>
          <a:xfrm>
            <a:off x="5260609" y="5155012"/>
            <a:ext cx="244549" cy="255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xmlns="" id="{68F895FA-D259-4E99-AC4C-92089D47E823}"/>
              </a:ext>
            </a:extLst>
          </p:cNvPr>
          <p:cNvSpPr/>
          <p:nvPr/>
        </p:nvSpPr>
        <p:spPr>
          <a:xfrm>
            <a:off x="4893344" y="3991394"/>
            <a:ext cx="244549" cy="255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Arrow Connector 7">
            <a:extLst>
              <a:ext uri="{FF2B5EF4-FFF2-40B4-BE49-F238E27FC236}">
                <a16:creationId xmlns:a16="http://schemas.microsoft.com/office/drawing/2014/main" xmlns="" id="{B0627283-A262-404A-B737-E41286BBC5BC}"/>
              </a:ext>
            </a:extLst>
          </p:cNvPr>
          <p:cNvCxnSpPr>
            <a:endCxn id="2" idx="6"/>
          </p:cNvCxnSpPr>
          <p:nvPr/>
        </p:nvCxnSpPr>
        <p:spPr>
          <a:xfrm flipH="1">
            <a:off x="5410591" y="4265448"/>
            <a:ext cx="152087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D2D9F4B1-AEB2-43CE-A9F8-7487D3E7A59F}"/>
              </a:ext>
            </a:extLst>
          </p:cNvPr>
          <p:cNvCxnSpPr>
            <a:cxnSpLocks/>
            <a:endCxn id="5" idx="6"/>
          </p:cNvCxnSpPr>
          <p:nvPr/>
        </p:nvCxnSpPr>
        <p:spPr>
          <a:xfrm flipH="1">
            <a:off x="5505158" y="5282603"/>
            <a:ext cx="152088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4911C157-2CC4-4FB5-AE7C-525C13D02FA0}"/>
              </a:ext>
            </a:extLst>
          </p:cNvPr>
          <p:cNvCxnSpPr>
            <a:cxnSpLocks/>
            <a:endCxn id="6" idx="6"/>
          </p:cNvCxnSpPr>
          <p:nvPr/>
        </p:nvCxnSpPr>
        <p:spPr>
          <a:xfrm flipH="1">
            <a:off x="5137893" y="3317378"/>
            <a:ext cx="1427221" cy="8016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9E199DE1-CF1A-4F8E-B1B8-598617E6E224}"/>
              </a:ext>
            </a:extLst>
          </p:cNvPr>
          <p:cNvSpPr txBox="1"/>
          <p:nvPr/>
        </p:nvSpPr>
        <p:spPr>
          <a:xfrm>
            <a:off x="6558602" y="3174793"/>
            <a:ext cx="934872" cy="276999"/>
          </a:xfrm>
          <a:prstGeom prst="rect">
            <a:avLst/>
          </a:prstGeom>
          <a:noFill/>
        </p:spPr>
        <p:txBody>
          <a:bodyPr wrap="square" rtlCol="0">
            <a:spAutoFit/>
          </a:bodyPr>
          <a:lstStyle/>
          <a:p>
            <a:r>
              <a:rPr lang="en-GB" sz="1200" dirty="0"/>
              <a:t>Prevent</a:t>
            </a:r>
          </a:p>
        </p:txBody>
      </p:sp>
      <p:sp>
        <p:nvSpPr>
          <p:cNvPr id="15" name="TextBox 14">
            <a:extLst>
              <a:ext uri="{FF2B5EF4-FFF2-40B4-BE49-F238E27FC236}">
                <a16:creationId xmlns:a16="http://schemas.microsoft.com/office/drawing/2014/main" xmlns="" id="{8DA4C3DF-3558-429B-B4C1-4278668D3C96}"/>
              </a:ext>
            </a:extLst>
          </p:cNvPr>
          <p:cNvSpPr txBox="1"/>
          <p:nvPr/>
        </p:nvSpPr>
        <p:spPr>
          <a:xfrm>
            <a:off x="6865961" y="4133516"/>
            <a:ext cx="2344714" cy="276999"/>
          </a:xfrm>
          <a:prstGeom prst="rect">
            <a:avLst/>
          </a:prstGeom>
          <a:noFill/>
        </p:spPr>
        <p:txBody>
          <a:bodyPr wrap="square" rtlCol="0">
            <a:spAutoFit/>
          </a:bodyPr>
          <a:lstStyle/>
          <a:p>
            <a:r>
              <a:rPr lang="en-GB" sz="1200" dirty="0"/>
              <a:t>Pursue (Original nominal selected)</a:t>
            </a:r>
          </a:p>
        </p:txBody>
      </p:sp>
      <p:sp>
        <p:nvSpPr>
          <p:cNvPr id="16" name="TextBox 15">
            <a:extLst>
              <a:ext uri="{FF2B5EF4-FFF2-40B4-BE49-F238E27FC236}">
                <a16:creationId xmlns:a16="http://schemas.microsoft.com/office/drawing/2014/main" xmlns="" id="{A8F3BF95-D4FF-4606-8D79-B75F205DA920}"/>
              </a:ext>
            </a:extLst>
          </p:cNvPr>
          <p:cNvSpPr txBox="1"/>
          <p:nvPr/>
        </p:nvSpPr>
        <p:spPr>
          <a:xfrm>
            <a:off x="6994074" y="5144103"/>
            <a:ext cx="934872" cy="276999"/>
          </a:xfrm>
          <a:prstGeom prst="rect">
            <a:avLst/>
          </a:prstGeom>
          <a:noFill/>
        </p:spPr>
        <p:txBody>
          <a:bodyPr wrap="square" rtlCol="0">
            <a:spAutoFit/>
          </a:bodyPr>
          <a:lstStyle/>
          <a:p>
            <a:r>
              <a:rPr lang="en-GB" sz="1200" dirty="0"/>
              <a:t>Protect</a:t>
            </a:r>
          </a:p>
        </p:txBody>
      </p:sp>
      <p:sp>
        <p:nvSpPr>
          <p:cNvPr id="17" name="Title 1">
            <a:extLst>
              <a:ext uri="{FF2B5EF4-FFF2-40B4-BE49-F238E27FC236}">
                <a16:creationId xmlns:a16="http://schemas.microsoft.com/office/drawing/2014/main" xmlns="" id="{6AC563D8-493D-4A3A-8BFE-7829BBF797FD}"/>
              </a:ext>
            </a:extLst>
          </p:cNvPr>
          <p:cNvSpPr>
            <a:spLocks noGrp="1"/>
          </p:cNvSpPr>
          <p:nvPr>
            <p:ph type="title"/>
          </p:nvPr>
        </p:nvSpPr>
        <p:spPr>
          <a:xfrm>
            <a:off x="838200" y="365125"/>
            <a:ext cx="10515600" cy="759137"/>
          </a:xfrm>
        </p:spPr>
        <p:txBody>
          <a:bodyPr>
            <a:normAutofit/>
          </a:bodyPr>
          <a:lstStyle/>
          <a:p>
            <a:r>
              <a:rPr lang="en-GB" sz="4000" b="1" dirty="0"/>
              <a:t>Organised Exploitation Network Identification</a:t>
            </a:r>
          </a:p>
        </p:txBody>
      </p:sp>
    </p:spTree>
    <p:extLst>
      <p:ext uri="{BB962C8B-B14F-4D97-AF65-F5344CB8AC3E}">
        <p14:creationId xmlns:p14="http://schemas.microsoft.com/office/powerpoint/2010/main" val="6610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696D835-3C2C-4845-8D92-507CF8A36A27}"/>
              </a:ext>
            </a:extLst>
          </p:cNvPr>
          <p:cNvPicPr>
            <a:picLocks noChangeAspect="1"/>
          </p:cNvPicPr>
          <p:nvPr/>
        </p:nvPicPr>
        <p:blipFill>
          <a:blip r:embed="rId3"/>
          <a:stretch>
            <a:fillRect/>
          </a:stretch>
        </p:blipFill>
        <p:spPr>
          <a:xfrm>
            <a:off x="1253257" y="1196967"/>
            <a:ext cx="9685486" cy="5428256"/>
          </a:xfrm>
          <a:prstGeom prst="rect">
            <a:avLst/>
          </a:prstGeom>
        </p:spPr>
      </p:pic>
      <p:sp>
        <p:nvSpPr>
          <p:cNvPr id="5" name="Title 1">
            <a:extLst>
              <a:ext uri="{FF2B5EF4-FFF2-40B4-BE49-F238E27FC236}">
                <a16:creationId xmlns:a16="http://schemas.microsoft.com/office/drawing/2014/main" xmlns="" id="{DAB0F91E-3DE5-42AD-BFB1-D94E7244038C}"/>
              </a:ext>
            </a:extLst>
          </p:cNvPr>
          <p:cNvSpPr>
            <a:spLocks noGrp="1"/>
          </p:cNvSpPr>
          <p:nvPr>
            <p:ph type="title"/>
          </p:nvPr>
        </p:nvSpPr>
        <p:spPr>
          <a:xfrm>
            <a:off x="838200" y="365125"/>
            <a:ext cx="10515600" cy="759137"/>
          </a:xfrm>
        </p:spPr>
        <p:txBody>
          <a:bodyPr>
            <a:normAutofit/>
          </a:bodyPr>
          <a:lstStyle/>
          <a:p>
            <a:r>
              <a:rPr lang="en-GB" sz="4000" b="1" dirty="0"/>
              <a:t>Organised Exploitation Case Study Pursue</a:t>
            </a:r>
          </a:p>
        </p:txBody>
      </p:sp>
      <p:pic>
        <p:nvPicPr>
          <p:cNvPr id="6" name="Picture 5">
            <a:extLst>
              <a:ext uri="{FF2B5EF4-FFF2-40B4-BE49-F238E27FC236}">
                <a16:creationId xmlns:a16="http://schemas.microsoft.com/office/drawing/2014/main" xmlns="" id="{AEF51E88-C629-4CE1-B933-949834B2FF23}"/>
              </a:ext>
            </a:extLst>
          </p:cNvPr>
          <p:cNvPicPr>
            <a:picLocks noChangeAspect="1"/>
          </p:cNvPicPr>
          <p:nvPr/>
        </p:nvPicPr>
        <p:blipFill>
          <a:blip r:embed="rId4"/>
          <a:stretch>
            <a:fillRect/>
          </a:stretch>
        </p:blipFill>
        <p:spPr>
          <a:xfrm>
            <a:off x="6873674" y="2764740"/>
            <a:ext cx="2379143" cy="1328520"/>
          </a:xfrm>
          <a:prstGeom prst="rect">
            <a:avLst/>
          </a:prstGeom>
          <a:ln>
            <a:solidFill>
              <a:schemeClr val="bg2">
                <a:lumMod val="75000"/>
              </a:schemeClr>
            </a:solidFill>
            <a:prstDash val="dash"/>
          </a:ln>
        </p:spPr>
      </p:pic>
      <p:cxnSp>
        <p:nvCxnSpPr>
          <p:cNvPr id="7" name="Straight Connector 6">
            <a:extLst>
              <a:ext uri="{FF2B5EF4-FFF2-40B4-BE49-F238E27FC236}">
                <a16:creationId xmlns:a16="http://schemas.microsoft.com/office/drawing/2014/main" xmlns="" id="{3AC8D9AA-DC16-4CD6-888C-257EC7675A71}"/>
              </a:ext>
            </a:extLst>
          </p:cNvPr>
          <p:cNvCxnSpPr>
            <a:cxnSpLocks/>
          </p:cNvCxnSpPr>
          <p:nvPr/>
        </p:nvCxnSpPr>
        <p:spPr>
          <a:xfrm flipH="1">
            <a:off x="5391150" y="2764740"/>
            <a:ext cx="1482524" cy="139768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51535E02-8923-4363-BD6A-A457602A9A66}"/>
              </a:ext>
            </a:extLst>
          </p:cNvPr>
          <p:cNvCxnSpPr>
            <a:cxnSpLocks/>
          </p:cNvCxnSpPr>
          <p:nvPr/>
        </p:nvCxnSpPr>
        <p:spPr>
          <a:xfrm flipH="1">
            <a:off x="5448300" y="4093260"/>
            <a:ext cx="1425374" cy="20251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557685D6-894B-4552-8C76-7A21E7196C6C}"/>
              </a:ext>
            </a:extLst>
          </p:cNvPr>
          <p:cNvSpPr txBox="1"/>
          <p:nvPr/>
        </p:nvSpPr>
        <p:spPr>
          <a:xfrm>
            <a:off x="7448884" y="4039900"/>
            <a:ext cx="1482524" cy="261610"/>
          </a:xfrm>
          <a:prstGeom prst="rect">
            <a:avLst/>
          </a:prstGeom>
          <a:noFill/>
        </p:spPr>
        <p:txBody>
          <a:bodyPr wrap="square" rtlCol="0">
            <a:spAutoFit/>
          </a:bodyPr>
          <a:lstStyle/>
          <a:p>
            <a:r>
              <a:rPr lang="en-GB" sz="1100" dirty="0"/>
              <a:t>Original Network</a:t>
            </a:r>
          </a:p>
        </p:txBody>
      </p:sp>
    </p:spTree>
    <p:extLst>
      <p:ext uri="{BB962C8B-B14F-4D97-AF65-F5344CB8AC3E}">
        <p14:creationId xmlns:p14="http://schemas.microsoft.com/office/powerpoint/2010/main" val="170560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05ED004-AA81-4A95-B278-B2E4D005F2D2}"/>
              </a:ext>
            </a:extLst>
          </p:cNvPr>
          <p:cNvPicPr>
            <a:picLocks noChangeAspect="1"/>
          </p:cNvPicPr>
          <p:nvPr/>
        </p:nvPicPr>
        <p:blipFill>
          <a:blip r:embed="rId3"/>
          <a:stretch>
            <a:fillRect/>
          </a:stretch>
        </p:blipFill>
        <p:spPr>
          <a:xfrm>
            <a:off x="1253258" y="1239868"/>
            <a:ext cx="9839286" cy="5494971"/>
          </a:xfrm>
          <a:prstGeom prst="rect">
            <a:avLst/>
          </a:prstGeom>
        </p:spPr>
      </p:pic>
      <p:sp>
        <p:nvSpPr>
          <p:cNvPr id="5" name="Title 1">
            <a:extLst>
              <a:ext uri="{FF2B5EF4-FFF2-40B4-BE49-F238E27FC236}">
                <a16:creationId xmlns:a16="http://schemas.microsoft.com/office/drawing/2014/main" xmlns="" id="{2864B214-1DCC-485B-9241-8CBD51FEFABA}"/>
              </a:ext>
            </a:extLst>
          </p:cNvPr>
          <p:cNvSpPr>
            <a:spLocks noGrp="1"/>
          </p:cNvSpPr>
          <p:nvPr>
            <p:ph type="title"/>
          </p:nvPr>
        </p:nvSpPr>
        <p:spPr>
          <a:xfrm>
            <a:off x="838200" y="365125"/>
            <a:ext cx="10515600" cy="759137"/>
          </a:xfrm>
        </p:spPr>
        <p:txBody>
          <a:bodyPr>
            <a:normAutofit/>
          </a:bodyPr>
          <a:lstStyle/>
          <a:p>
            <a:r>
              <a:rPr lang="en-GB" sz="4000" b="1" dirty="0"/>
              <a:t>Organised Exploitation Case Study Pursue</a:t>
            </a:r>
          </a:p>
        </p:txBody>
      </p:sp>
      <p:sp>
        <p:nvSpPr>
          <p:cNvPr id="3" name="Rectangle 2">
            <a:extLst>
              <a:ext uri="{FF2B5EF4-FFF2-40B4-BE49-F238E27FC236}">
                <a16:creationId xmlns:a16="http://schemas.microsoft.com/office/drawing/2014/main" xmlns="" id="{7AD456C1-D731-4E41-A44D-61C530A7BD4C}"/>
              </a:ext>
            </a:extLst>
          </p:cNvPr>
          <p:cNvSpPr/>
          <p:nvPr/>
        </p:nvSpPr>
        <p:spPr>
          <a:xfrm>
            <a:off x="9877425" y="3228975"/>
            <a:ext cx="952500" cy="1628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xmlns="" id="{C9EB146B-C688-4244-AEEE-1D2023E12CC9}"/>
              </a:ext>
            </a:extLst>
          </p:cNvPr>
          <p:cNvSpPr/>
          <p:nvPr/>
        </p:nvSpPr>
        <p:spPr>
          <a:xfrm>
            <a:off x="1253258" y="1881188"/>
            <a:ext cx="927967" cy="6238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71274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663"/>
            <a:ext cx="10515600" cy="557561"/>
          </a:xfrm>
        </p:spPr>
        <p:txBody>
          <a:bodyPr>
            <a:normAutofit fontScale="90000"/>
          </a:bodyPr>
          <a:lstStyle/>
          <a:p>
            <a:r>
              <a:rPr lang="en-GB" b="1" dirty="0"/>
              <a:t>Pursue Case Study</a:t>
            </a:r>
          </a:p>
        </p:txBody>
      </p:sp>
      <p:sp>
        <p:nvSpPr>
          <p:cNvPr id="3" name="Content Placeholder 2"/>
          <p:cNvSpPr>
            <a:spLocks noGrp="1"/>
          </p:cNvSpPr>
          <p:nvPr>
            <p:ph sz="half" idx="1"/>
          </p:nvPr>
        </p:nvSpPr>
        <p:spPr>
          <a:xfrm>
            <a:off x="715537" y="699351"/>
            <a:ext cx="5181600" cy="5946776"/>
          </a:xfrm>
        </p:spPr>
        <p:txBody>
          <a:bodyPr>
            <a:normAutofit fontScale="70000" lnSpcReduction="20000"/>
          </a:bodyPr>
          <a:lstStyle/>
          <a:p>
            <a:pPr marL="0" indent="0">
              <a:buNone/>
            </a:pPr>
            <a:r>
              <a:rPr lang="en-GB" b="1" dirty="0"/>
              <a:t>XX</a:t>
            </a:r>
            <a:r>
              <a:rPr lang="en-GB" dirty="0"/>
              <a:t> born 1989 </a:t>
            </a:r>
          </a:p>
          <a:p>
            <a:pPr marL="0" indent="0">
              <a:buNone/>
            </a:pPr>
            <a:endParaRPr lang="en-GB" dirty="0"/>
          </a:p>
          <a:p>
            <a:pPr marL="0" indent="0">
              <a:buNone/>
            </a:pPr>
            <a:r>
              <a:rPr lang="en-GB" b="1" dirty="0"/>
              <a:t>Pre 2017 victim history:</a:t>
            </a:r>
          </a:p>
          <a:p>
            <a:pPr marL="0" indent="0">
              <a:buNone/>
            </a:pPr>
            <a:r>
              <a:rPr lang="en-GB" dirty="0"/>
              <a:t>Domestic abuse – partner on partner alcohol related</a:t>
            </a:r>
          </a:p>
          <a:p>
            <a:pPr marL="0" indent="0">
              <a:buNone/>
            </a:pPr>
            <a:r>
              <a:rPr lang="en-GB" dirty="0"/>
              <a:t>S18 Wounding – stabbed twice</a:t>
            </a:r>
          </a:p>
          <a:p>
            <a:pPr marL="0" indent="0">
              <a:buNone/>
            </a:pPr>
            <a:endParaRPr lang="en-GB" b="1" dirty="0"/>
          </a:p>
          <a:p>
            <a:pPr marL="0" indent="0">
              <a:buNone/>
            </a:pPr>
            <a:r>
              <a:rPr lang="en-GB" b="1" dirty="0"/>
              <a:t>2018 to 2021 victim history:</a:t>
            </a:r>
          </a:p>
          <a:p>
            <a:pPr marL="0" indent="0">
              <a:buNone/>
            </a:pPr>
            <a:r>
              <a:rPr lang="en-GB" dirty="0"/>
              <a:t>None</a:t>
            </a:r>
          </a:p>
          <a:p>
            <a:pPr marL="0" indent="0">
              <a:buNone/>
            </a:pPr>
            <a:endParaRPr lang="en-GB" b="1" dirty="0"/>
          </a:p>
          <a:p>
            <a:pPr marL="0" indent="0">
              <a:buNone/>
            </a:pPr>
            <a:r>
              <a:rPr lang="en-GB" b="1" dirty="0"/>
              <a:t>Intelligence:</a:t>
            </a:r>
          </a:p>
          <a:p>
            <a:pPr marL="0" indent="0">
              <a:buNone/>
            </a:pPr>
            <a:r>
              <a:rPr lang="en-GB" dirty="0"/>
              <a:t>959 intelligence reports mainly relating to gang activity</a:t>
            </a:r>
          </a:p>
          <a:p>
            <a:pPr marL="0" indent="0">
              <a:buNone/>
            </a:pPr>
            <a:endParaRPr lang="en-GB" dirty="0"/>
          </a:p>
        </p:txBody>
      </p:sp>
      <p:sp>
        <p:nvSpPr>
          <p:cNvPr id="4" name="Content Placeholder 3"/>
          <p:cNvSpPr>
            <a:spLocks noGrp="1"/>
          </p:cNvSpPr>
          <p:nvPr>
            <p:ph sz="half" idx="2"/>
          </p:nvPr>
        </p:nvSpPr>
        <p:spPr>
          <a:xfrm>
            <a:off x="6172200" y="699351"/>
            <a:ext cx="5181600" cy="5946776"/>
          </a:xfrm>
        </p:spPr>
        <p:txBody>
          <a:bodyPr>
            <a:normAutofit fontScale="70000" lnSpcReduction="20000"/>
          </a:bodyPr>
          <a:lstStyle/>
          <a:p>
            <a:pPr marL="0" indent="0">
              <a:buNone/>
            </a:pPr>
            <a:r>
              <a:rPr lang="en-GB" b="1" dirty="0"/>
              <a:t>Pre 2017 suspect history:</a:t>
            </a:r>
          </a:p>
          <a:p>
            <a:pPr marL="0" indent="0">
              <a:buNone/>
            </a:pPr>
            <a:r>
              <a:rPr lang="en-GB" dirty="0"/>
              <a:t>S47 Assault</a:t>
            </a:r>
          </a:p>
          <a:p>
            <a:pPr marL="0" indent="0">
              <a:buNone/>
            </a:pPr>
            <a:r>
              <a:rPr lang="en-GB" dirty="0"/>
              <a:t>Robbery – use of gun in public place</a:t>
            </a:r>
          </a:p>
          <a:p>
            <a:pPr marL="0" indent="0">
              <a:buNone/>
            </a:pPr>
            <a:r>
              <a:rPr lang="en-GB" dirty="0"/>
              <a:t>Fear of provocation of violence</a:t>
            </a:r>
          </a:p>
          <a:p>
            <a:pPr marL="0" indent="0">
              <a:buNone/>
            </a:pPr>
            <a:r>
              <a:rPr lang="en-GB" dirty="0"/>
              <a:t>Attempted murder – gun used</a:t>
            </a:r>
          </a:p>
          <a:p>
            <a:pPr marL="0" indent="0">
              <a:buNone/>
            </a:pPr>
            <a:r>
              <a:rPr lang="en-GB" dirty="0"/>
              <a:t>Aiding, abetting or permitting dangerous driving</a:t>
            </a:r>
          </a:p>
          <a:p>
            <a:pPr marL="0" indent="0">
              <a:buNone/>
            </a:pPr>
            <a:r>
              <a:rPr lang="en-GB" dirty="0"/>
              <a:t>Attempted murder - gun used</a:t>
            </a:r>
          </a:p>
          <a:p>
            <a:pPr marL="0" indent="0">
              <a:buNone/>
            </a:pPr>
            <a:r>
              <a:rPr lang="en-GB" dirty="0"/>
              <a:t>Breach of Anti Social Behaviour Order x 2</a:t>
            </a:r>
          </a:p>
          <a:p>
            <a:pPr marL="0" indent="0">
              <a:buNone/>
            </a:pPr>
            <a:r>
              <a:rPr lang="en-GB" dirty="0"/>
              <a:t>3 x possession of drugs with intent to supply – cocaine and cannabis</a:t>
            </a:r>
          </a:p>
          <a:p>
            <a:pPr marL="0" indent="0">
              <a:buNone/>
            </a:pPr>
            <a:r>
              <a:rPr lang="en-GB" dirty="0"/>
              <a:t>Fraud by false representation</a:t>
            </a:r>
          </a:p>
          <a:p>
            <a:pPr marL="0" indent="0">
              <a:buNone/>
            </a:pPr>
            <a:r>
              <a:rPr lang="en-GB" dirty="0"/>
              <a:t>Having a bladed article in a public place – knife</a:t>
            </a:r>
          </a:p>
          <a:p>
            <a:pPr marL="0" indent="0">
              <a:buNone/>
            </a:pPr>
            <a:r>
              <a:rPr lang="en-GB" b="1" dirty="0"/>
              <a:t>2017 to 2021 suspect history:</a:t>
            </a:r>
          </a:p>
          <a:p>
            <a:pPr marL="0" indent="0">
              <a:buNone/>
            </a:pPr>
            <a:r>
              <a:rPr lang="en-GB" dirty="0"/>
              <a:t>Attempted murder – gun used</a:t>
            </a:r>
          </a:p>
          <a:p>
            <a:pPr marL="0" indent="0">
              <a:buNone/>
            </a:pPr>
            <a:r>
              <a:rPr lang="en-GB" b="1" dirty="0"/>
              <a:t>Interventions 2021:</a:t>
            </a:r>
          </a:p>
          <a:p>
            <a:pPr marL="0" indent="0">
              <a:buNone/>
            </a:pPr>
            <a:r>
              <a:rPr lang="en-GB" dirty="0"/>
              <a:t>PMP (Partnership Management Process) plan</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6570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117"/>
            <a:ext cx="10515600" cy="724829"/>
          </a:xfrm>
        </p:spPr>
        <p:txBody>
          <a:bodyPr/>
          <a:lstStyle/>
          <a:p>
            <a:r>
              <a:rPr lang="en-GB" b="1" dirty="0"/>
              <a:t>Pursue Case Study Outcome</a:t>
            </a:r>
          </a:p>
        </p:txBody>
      </p:sp>
      <p:sp>
        <p:nvSpPr>
          <p:cNvPr id="3" name="Content Placeholder 2"/>
          <p:cNvSpPr>
            <a:spLocks noGrp="1"/>
          </p:cNvSpPr>
          <p:nvPr>
            <p:ph idx="1"/>
          </p:nvPr>
        </p:nvSpPr>
        <p:spPr>
          <a:xfrm>
            <a:off x="838200" y="780586"/>
            <a:ext cx="10515600" cy="5965902"/>
          </a:xfrm>
        </p:spPr>
        <p:txBody>
          <a:bodyPr>
            <a:normAutofit fontScale="40000" lnSpcReduction="20000"/>
          </a:bodyPr>
          <a:lstStyle/>
          <a:p>
            <a:pPr marL="0" indent="0">
              <a:buNone/>
            </a:pPr>
            <a:r>
              <a:rPr lang="en-GB" sz="3000" b="1" dirty="0"/>
              <a:t>The Pursue nominal identification was discussed with the SOCEX and ROCU Team. The following issues were identified:</a:t>
            </a:r>
          </a:p>
          <a:p>
            <a:pPr marL="0" indent="0">
              <a:buNone/>
            </a:pPr>
            <a:r>
              <a:rPr lang="en-GB" sz="3000" dirty="0"/>
              <a:t>High ranking gang nominal in well established gang</a:t>
            </a:r>
          </a:p>
          <a:p>
            <a:pPr marL="0" indent="0">
              <a:buNone/>
            </a:pPr>
            <a:r>
              <a:rPr lang="en-GB" sz="3000" dirty="0"/>
              <a:t>History of not co-operating with the Police </a:t>
            </a:r>
          </a:p>
          <a:p>
            <a:pPr marL="0" indent="0">
              <a:buNone/>
            </a:pPr>
            <a:r>
              <a:rPr lang="en-GB" sz="3000" dirty="0"/>
              <a:t>Serious crimes including firearms and attempted murder</a:t>
            </a:r>
          </a:p>
          <a:p>
            <a:pPr marL="0" indent="0">
              <a:buNone/>
            </a:pPr>
            <a:r>
              <a:rPr lang="en-GB" sz="3000" b="1" dirty="0"/>
              <a:t>Due to the issues raised the operational response would be targeted heavily towards disruption and targeted operations and would have these potential outcomes: </a:t>
            </a:r>
          </a:p>
          <a:p>
            <a:pPr marL="0" indent="0">
              <a:buNone/>
            </a:pPr>
            <a:r>
              <a:rPr lang="en-GB" sz="3000" dirty="0"/>
              <a:t>Tasking will be through the local and regional tasking processes, depending on threat and capability.</a:t>
            </a:r>
          </a:p>
          <a:p>
            <a:pPr marL="0" indent="0">
              <a:buNone/>
            </a:pPr>
            <a:r>
              <a:rPr lang="en-GB" sz="3000" dirty="0"/>
              <a:t>The criminality of the suspect will be MORILE scored, the SOCEX Tasking process will consider the best asset to use for this investigation, this will be on a scale from lower threat/requirement for specialist assets to high threat and requirement for those assets:</a:t>
            </a:r>
          </a:p>
          <a:p>
            <a:pPr marL="0" indent="0">
              <a:buNone/>
            </a:pPr>
            <a:r>
              <a:rPr lang="en-GB" sz="3000" dirty="0"/>
              <a:t>FCID Complex Investigation Team</a:t>
            </a:r>
          </a:p>
          <a:p>
            <a:pPr marL="0" indent="0">
              <a:buNone/>
            </a:pPr>
            <a:r>
              <a:rPr lang="en-GB" sz="3000" dirty="0"/>
              <a:t>Force Priorities and Vulnerabilities Team</a:t>
            </a:r>
          </a:p>
          <a:p>
            <a:pPr marL="0" indent="0">
              <a:buNone/>
            </a:pPr>
            <a:r>
              <a:rPr lang="en-GB" sz="3000" dirty="0"/>
              <a:t>Tasked to ROCU (this will go from local to regional tasking for consideration)</a:t>
            </a:r>
          </a:p>
          <a:p>
            <a:pPr marL="0" indent="0">
              <a:buNone/>
            </a:pPr>
            <a:r>
              <a:rPr lang="en-GB" sz="3000" dirty="0"/>
              <a:t>There are a number of different options to pursue offenders ranging from overt to covert enquiries. The overall aim would be to identify evidence of conspiracy to supply drugs as well as exploit young and vulnerable people to do so. There will often be opportunities to investigate other offences, including firearms and other violent offences. In conjunction with activity around the other Ps which should disrupt the activity of the network, convicting the perpetrators that present the most threat for substantial offences, and making use of Orders (civil or on conviction) will contribute to the long-term protection of the public from these perpetrators.</a:t>
            </a:r>
          </a:p>
          <a:p>
            <a:pPr marL="0" indent="0">
              <a:buNone/>
            </a:pPr>
            <a:r>
              <a:rPr lang="en-GB" sz="3000" dirty="0"/>
              <a:t>Tactics that may be deployed, which are not exhaustive, will be:</a:t>
            </a:r>
          </a:p>
          <a:p>
            <a:pPr marL="0" indent="0">
              <a:buNone/>
            </a:pPr>
            <a:r>
              <a:rPr lang="en-GB" sz="3000" dirty="0"/>
              <a:t>Obtaining witness statements/video evidence from victims and other witnesses</a:t>
            </a:r>
          </a:p>
          <a:p>
            <a:pPr marL="0" indent="0">
              <a:buNone/>
            </a:pPr>
            <a:r>
              <a:rPr lang="en-GB" sz="3000" dirty="0"/>
              <a:t>Examination of mobile phones and other digital media</a:t>
            </a:r>
          </a:p>
          <a:p>
            <a:pPr marL="0" indent="0">
              <a:buNone/>
            </a:pPr>
            <a:r>
              <a:rPr lang="en-GB" sz="3000" dirty="0"/>
              <a:t>Intercepting vehicle movements and executing warrants at premises to search for drugs and safeguard vulnerable people</a:t>
            </a:r>
          </a:p>
          <a:p>
            <a:pPr marL="0" indent="0">
              <a:buNone/>
            </a:pPr>
            <a:r>
              <a:rPr lang="en-GB" sz="3000" dirty="0"/>
              <a:t>Financial enquiries</a:t>
            </a:r>
          </a:p>
          <a:p>
            <a:pPr marL="0" indent="0">
              <a:buNone/>
            </a:pPr>
            <a:r>
              <a:rPr lang="en-GB" sz="3000" dirty="0"/>
              <a:t>Surveillance</a:t>
            </a:r>
          </a:p>
          <a:p>
            <a:pPr marL="0" indent="0">
              <a:buNone/>
            </a:pPr>
            <a:r>
              <a:rPr lang="en-GB" sz="3000" dirty="0"/>
              <a:t>The use of Slavery and Trafficking Risk Orders</a:t>
            </a:r>
          </a:p>
          <a:p>
            <a:pPr marL="0" indent="0">
              <a:buNone/>
            </a:pPr>
            <a:r>
              <a:rPr lang="en-GB" sz="3000" dirty="0"/>
              <a:t>Offender management: the use of Slavery and Trafficking Prevention Orders on conviction, the management of these Orders and any other conditions through a partnership approach on release.</a:t>
            </a:r>
          </a:p>
          <a:p>
            <a:pPr marL="0" indent="0">
              <a:buNone/>
            </a:pPr>
            <a:endParaRPr lang="en-GB" dirty="0"/>
          </a:p>
        </p:txBody>
      </p:sp>
    </p:spTree>
    <p:extLst>
      <p:ext uri="{BB962C8B-B14F-4D97-AF65-F5344CB8AC3E}">
        <p14:creationId xmlns:p14="http://schemas.microsoft.com/office/powerpoint/2010/main" val="211803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0C666C3-A88D-44B5-8EFE-0C05EF8E399F}"/>
              </a:ext>
            </a:extLst>
          </p:cNvPr>
          <p:cNvPicPr>
            <a:picLocks noChangeAspect="1"/>
          </p:cNvPicPr>
          <p:nvPr/>
        </p:nvPicPr>
        <p:blipFill>
          <a:blip r:embed="rId3"/>
          <a:stretch>
            <a:fillRect/>
          </a:stretch>
        </p:blipFill>
        <p:spPr>
          <a:xfrm>
            <a:off x="1253258" y="1216017"/>
            <a:ext cx="9839286" cy="5481698"/>
          </a:xfrm>
          <a:prstGeom prst="rect">
            <a:avLst/>
          </a:prstGeom>
        </p:spPr>
      </p:pic>
      <p:sp>
        <p:nvSpPr>
          <p:cNvPr id="4" name="Title 1">
            <a:extLst>
              <a:ext uri="{FF2B5EF4-FFF2-40B4-BE49-F238E27FC236}">
                <a16:creationId xmlns:a16="http://schemas.microsoft.com/office/drawing/2014/main" xmlns="" id="{F7FFD9CC-1976-4236-BCD3-73FD532BED26}"/>
              </a:ext>
            </a:extLst>
          </p:cNvPr>
          <p:cNvSpPr>
            <a:spLocks noGrp="1"/>
          </p:cNvSpPr>
          <p:nvPr>
            <p:ph type="title"/>
          </p:nvPr>
        </p:nvSpPr>
        <p:spPr>
          <a:xfrm>
            <a:off x="838200" y="365125"/>
            <a:ext cx="10515600" cy="759137"/>
          </a:xfrm>
        </p:spPr>
        <p:txBody>
          <a:bodyPr>
            <a:normAutofit/>
          </a:bodyPr>
          <a:lstStyle/>
          <a:p>
            <a:r>
              <a:rPr lang="en-GB" sz="4000" b="1" dirty="0"/>
              <a:t>Organised Exploitation Case Study Protect</a:t>
            </a:r>
          </a:p>
        </p:txBody>
      </p:sp>
      <p:pic>
        <p:nvPicPr>
          <p:cNvPr id="5" name="Picture 4">
            <a:extLst>
              <a:ext uri="{FF2B5EF4-FFF2-40B4-BE49-F238E27FC236}">
                <a16:creationId xmlns:a16="http://schemas.microsoft.com/office/drawing/2014/main" xmlns="" id="{1CE28F41-FEA6-4145-9E71-ACF7BB590889}"/>
              </a:ext>
            </a:extLst>
          </p:cNvPr>
          <p:cNvPicPr>
            <a:picLocks noChangeAspect="1"/>
          </p:cNvPicPr>
          <p:nvPr/>
        </p:nvPicPr>
        <p:blipFill>
          <a:blip r:embed="rId4"/>
          <a:stretch>
            <a:fillRect/>
          </a:stretch>
        </p:blipFill>
        <p:spPr>
          <a:xfrm>
            <a:off x="6873674" y="2764740"/>
            <a:ext cx="2379143" cy="1328520"/>
          </a:xfrm>
          <a:prstGeom prst="rect">
            <a:avLst/>
          </a:prstGeom>
          <a:ln>
            <a:solidFill>
              <a:schemeClr val="bg2">
                <a:lumMod val="75000"/>
              </a:schemeClr>
            </a:solidFill>
            <a:prstDash val="dash"/>
          </a:ln>
        </p:spPr>
      </p:pic>
      <p:cxnSp>
        <p:nvCxnSpPr>
          <p:cNvPr id="12" name="Straight Connector 11">
            <a:extLst>
              <a:ext uri="{FF2B5EF4-FFF2-40B4-BE49-F238E27FC236}">
                <a16:creationId xmlns:a16="http://schemas.microsoft.com/office/drawing/2014/main" xmlns="" id="{540DFFED-3280-4EDB-82EA-99CE4AC0B7D1}"/>
              </a:ext>
            </a:extLst>
          </p:cNvPr>
          <p:cNvCxnSpPr/>
          <p:nvPr/>
        </p:nvCxnSpPr>
        <p:spPr>
          <a:xfrm flipH="1">
            <a:off x="5448300" y="2764740"/>
            <a:ext cx="1425374" cy="148341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5BA737F5-DB19-41A7-8F03-8566B7CCD096}"/>
              </a:ext>
            </a:extLst>
          </p:cNvPr>
          <p:cNvCxnSpPr>
            <a:cxnSpLocks/>
          </p:cNvCxnSpPr>
          <p:nvPr/>
        </p:nvCxnSpPr>
        <p:spPr>
          <a:xfrm flipH="1">
            <a:off x="5543550" y="4093260"/>
            <a:ext cx="1330124" cy="24664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36D031FE-AF4A-4DC9-973A-FF4668D2720D}"/>
              </a:ext>
            </a:extLst>
          </p:cNvPr>
          <p:cNvSpPr txBox="1"/>
          <p:nvPr/>
        </p:nvSpPr>
        <p:spPr>
          <a:xfrm>
            <a:off x="7448883" y="4039900"/>
            <a:ext cx="1933575" cy="261610"/>
          </a:xfrm>
          <a:prstGeom prst="rect">
            <a:avLst/>
          </a:prstGeom>
          <a:noFill/>
        </p:spPr>
        <p:txBody>
          <a:bodyPr wrap="square" rtlCol="0">
            <a:spAutoFit/>
          </a:bodyPr>
          <a:lstStyle/>
          <a:p>
            <a:r>
              <a:rPr lang="en-GB" sz="1100" dirty="0"/>
              <a:t>Original Network</a:t>
            </a:r>
          </a:p>
        </p:txBody>
      </p:sp>
    </p:spTree>
    <p:extLst>
      <p:ext uri="{BB962C8B-B14F-4D97-AF65-F5344CB8AC3E}">
        <p14:creationId xmlns:p14="http://schemas.microsoft.com/office/powerpoint/2010/main" val="1347285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B2B4B79-0919-45A1-9DC3-48DBA36A05C2}"/>
              </a:ext>
            </a:extLst>
          </p:cNvPr>
          <p:cNvPicPr>
            <a:picLocks noChangeAspect="1"/>
          </p:cNvPicPr>
          <p:nvPr/>
        </p:nvPicPr>
        <p:blipFill>
          <a:blip r:embed="rId3"/>
          <a:stretch>
            <a:fillRect/>
          </a:stretch>
        </p:blipFill>
        <p:spPr>
          <a:xfrm>
            <a:off x="1279400" y="1206493"/>
            <a:ext cx="9869519" cy="5514454"/>
          </a:xfrm>
          <a:prstGeom prst="rect">
            <a:avLst/>
          </a:prstGeom>
        </p:spPr>
      </p:pic>
      <p:sp>
        <p:nvSpPr>
          <p:cNvPr id="5" name="Title 1">
            <a:extLst>
              <a:ext uri="{FF2B5EF4-FFF2-40B4-BE49-F238E27FC236}">
                <a16:creationId xmlns:a16="http://schemas.microsoft.com/office/drawing/2014/main" xmlns="" id="{7E5198BF-026A-472C-91AE-754F1B24CCD8}"/>
              </a:ext>
            </a:extLst>
          </p:cNvPr>
          <p:cNvSpPr>
            <a:spLocks noGrp="1"/>
          </p:cNvSpPr>
          <p:nvPr>
            <p:ph type="title"/>
          </p:nvPr>
        </p:nvSpPr>
        <p:spPr>
          <a:xfrm>
            <a:off x="838200" y="365125"/>
            <a:ext cx="10515600" cy="759137"/>
          </a:xfrm>
        </p:spPr>
        <p:txBody>
          <a:bodyPr>
            <a:normAutofit/>
          </a:bodyPr>
          <a:lstStyle/>
          <a:p>
            <a:r>
              <a:rPr lang="en-GB" sz="4000" b="1" dirty="0"/>
              <a:t>Organised Exploitation Case Study Protect</a:t>
            </a:r>
          </a:p>
        </p:txBody>
      </p:sp>
      <p:sp>
        <p:nvSpPr>
          <p:cNvPr id="6" name="Rectangle 5">
            <a:extLst>
              <a:ext uri="{FF2B5EF4-FFF2-40B4-BE49-F238E27FC236}">
                <a16:creationId xmlns:a16="http://schemas.microsoft.com/office/drawing/2014/main" xmlns="" id="{0D201F9D-8904-4CE1-A4F1-E10975371BAD}"/>
              </a:ext>
            </a:extLst>
          </p:cNvPr>
          <p:cNvSpPr/>
          <p:nvPr/>
        </p:nvSpPr>
        <p:spPr>
          <a:xfrm>
            <a:off x="9877425" y="3228975"/>
            <a:ext cx="952500" cy="1628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xmlns="" id="{0E0826F0-B793-4E41-859E-5B61C609A721}"/>
              </a:ext>
            </a:extLst>
          </p:cNvPr>
          <p:cNvSpPr/>
          <p:nvPr/>
        </p:nvSpPr>
        <p:spPr>
          <a:xfrm>
            <a:off x="1253258" y="1881188"/>
            <a:ext cx="927967" cy="6238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38745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02527"/>
          </a:xfrm>
        </p:spPr>
        <p:txBody>
          <a:bodyPr>
            <a:normAutofit/>
          </a:bodyPr>
          <a:lstStyle/>
          <a:p>
            <a:r>
              <a:rPr lang="en-GB" b="1" dirty="0"/>
              <a:t>Protect Case Study</a:t>
            </a:r>
          </a:p>
        </p:txBody>
      </p:sp>
      <p:sp>
        <p:nvSpPr>
          <p:cNvPr id="3" name="Content Placeholder 2"/>
          <p:cNvSpPr>
            <a:spLocks noGrp="1"/>
          </p:cNvSpPr>
          <p:nvPr>
            <p:ph sz="half" idx="1"/>
          </p:nvPr>
        </p:nvSpPr>
        <p:spPr>
          <a:xfrm>
            <a:off x="838200" y="702528"/>
            <a:ext cx="5181600" cy="6010506"/>
          </a:xfrm>
        </p:spPr>
        <p:txBody>
          <a:bodyPr>
            <a:normAutofit fontScale="47500" lnSpcReduction="20000"/>
          </a:bodyPr>
          <a:lstStyle/>
          <a:p>
            <a:pPr marL="0" indent="0">
              <a:buNone/>
            </a:pPr>
            <a:r>
              <a:rPr lang="en-GB" sz="2900" b="1" dirty="0"/>
              <a:t>XX</a:t>
            </a:r>
            <a:r>
              <a:rPr lang="en-GB" sz="2900" dirty="0"/>
              <a:t> born 2004</a:t>
            </a:r>
          </a:p>
          <a:p>
            <a:pPr marL="0" indent="0">
              <a:buNone/>
            </a:pPr>
            <a:endParaRPr lang="en-GB" sz="2900" b="1" dirty="0"/>
          </a:p>
          <a:p>
            <a:pPr marL="0" indent="0">
              <a:buNone/>
            </a:pPr>
            <a:r>
              <a:rPr lang="en-GB" sz="2900" b="1" dirty="0"/>
              <a:t>Pre 2017 victim history:</a:t>
            </a:r>
          </a:p>
          <a:p>
            <a:pPr marL="0" indent="0">
              <a:buNone/>
            </a:pPr>
            <a:r>
              <a:rPr lang="en-GB" sz="2900" dirty="0"/>
              <a:t>Cruelty to young person</a:t>
            </a:r>
          </a:p>
          <a:p>
            <a:pPr marL="0" indent="0">
              <a:buNone/>
            </a:pPr>
            <a:r>
              <a:rPr lang="en-GB" sz="2900" dirty="0"/>
              <a:t>Child abuse non crime – mom had assaulted 4 year old nephew</a:t>
            </a:r>
          </a:p>
          <a:p>
            <a:pPr marL="0" indent="0">
              <a:buNone/>
            </a:pPr>
            <a:r>
              <a:rPr lang="en-GB" sz="2900" dirty="0"/>
              <a:t>S47 assault</a:t>
            </a:r>
          </a:p>
          <a:p>
            <a:pPr marL="0" indent="0">
              <a:buNone/>
            </a:pPr>
            <a:r>
              <a:rPr lang="en-GB" sz="2900" dirty="0"/>
              <a:t>Child Protection Conference – concerns child is in a gang. Mother denies this</a:t>
            </a:r>
          </a:p>
          <a:p>
            <a:pPr marL="0" indent="0">
              <a:buNone/>
            </a:pPr>
            <a:endParaRPr lang="en-GB" sz="2900" b="1" dirty="0"/>
          </a:p>
          <a:p>
            <a:pPr marL="0" indent="0">
              <a:buNone/>
            </a:pPr>
            <a:r>
              <a:rPr lang="en-GB" sz="2900" b="1" dirty="0"/>
              <a:t>2018 to 2021 victim history:</a:t>
            </a:r>
          </a:p>
          <a:p>
            <a:pPr marL="0" indent="0">
              <a:buNone/>
            </a:pPr>
            <a:r>
              <a:rPr lang="en-GB" sz="2900" dirty="0"/>
              <a:t>Malicious wounding – possible knife as weapon</a:t>
            </a:r>
          </a:p>
          <a:p>
            <a:pPr marL="0" indent="0">
              <a:buNone/>
            </a:pPr>
            <a:r>
              <a:rPr lang="en-GB" sz="2900" dirty="0"/>
              <a:t>Child Abuse non crime – re gang affiliation and concerns around criminal exploitation after being missing for 2 weeks</a:t>
            </a:r>
          </a:p>
          <a:p>
            <a:pPr marL="0" indent="0">
              <a:buNone/>
            </a:pPr>
            <a:r>
              <a:rPr lang="en-GB" sz="2900" dirty="0"/>
              <a:t>4 x Child Abuse non crime whereby concerns about child and mother not seeming to know where he is</a:t>
            </a:r>
          </a:p>
          <a:p>
            <a:pPr marL="0" indent="0">
              <a:buNone/>
            </a:pPr>
            <a:r>
              <a:rPr lang="en-GB" sz="2900" dirty="0"/>
              <a:t>Arrange or facilitate travel with a view to exploitation</a:t>
            </a:r>
          </a:p>
          <a:p>
            <a:pPr marL="0" indent="0">
              <a:buNone/>
            </a:pPr>
            <a:endParaRPr lang="en-GB" sz="2900" b="1" dirty="0"/>
          </a:p>
          <a:p>
            <a:pPr marL="0" indent="0">
              <a:buNone/>
            </a:pPr>
            <a:r>
              <a:rPr lang="en-GB" sz="2900" b="1" dirty="0"/>
              <a:t>Intelligence:</a:t>
            </a:r>
          </a:p>
          <a:p>
            <a:pPr marL="0" indent="0">
              <a:buNone/>
            </a:pPr>
            <a:r>
              <a:rPr lang="en-GB" sz="2900" dirty="0"/>
              <a:t>128 logs</a:t>
            </a:r>
          </a:p>
          <a:p>
            <a:pPr marL="0" indent="0">
              <a:buNone/>
            </a:pPr>
            <a:r>
              <a:rPr lang="en-GB" sz="2900" dirty="0"/>
              <a:t>Suggestions mother is a prostitute and seeing men at the house whilst the child is out all night.</a:t>
            </a:r>
          </a:p>
          <a:p>
            <a:pPr marL="0" indent="0">
              <a:buNone/>
            </a:pPr>
            <a:r>
              <a:rPr lang="en-GB" sz="2900" dirty="0"/>
              <a:t>RW drug dealing and member of a gang.</a:t>
            </a:r>
          </a:p>
          <a:p>
            <a:pPr marL="0" indent="0">
              <a:buNone/>
            </a:pPr>
            <a:endParaRPr lang="en-GB" dirty="0"/>
          </a:p>
        </p:txBody>
      </p:sp>
      <p:sp>
        <p:nvSpPr>
          <p:cNvPr id="4" name="Content Placeholder 3"/>
          <p:cNvSpPr>
            <a:spLocks noGrp="1"/>
          </p:cNvSpPr>
          <p:nvPr>
            <p:ph sz="half" idx="2"/>
          </p:nvPr>
        </p:nvSpPr>
        <p:spPr>
          <a:xfrm>
            <a:off x="6172200" y="624468"/>
            <a:ext cx="5181600" cy="6088566"/>
          </a:xfrm>
        </p:spPr>
        <p:txBody>
          <a:bodyPr>
            <a:normAutofit fontScale="47500" lnSpcReduction="20000"/>
          </a:bodyPr>
          <a:lstStyle/>
          <a:p>
            <a:pPr marL="0" indent="0">
              <a:buNone/>
            </a:pPr>
            <a:r>
              <a:rPr lang="en-GB" sz="2900" b="1" dirty="0"/>
              <a:t>Pre 2017 suspect history:</a:t>
            </a:r>
          </a:p>
          <a:p>
            <a:pPr marL="0" indent="0">
              <a:buNone/>
            </a:pPr>
            <a:r>
              <a:rPr lang="en-GB" sz="2900" dirty="0"/>
              <a:t>Theft of pedal cycle</a:t>
            </a:r>
          </a:p>
          <a:p>
            <a:pPr marL="0" indent="0">
              <a:buNone/>
            </a:pPr>
            <a:r>
              <a:rPr lang="en-GB" sz="2900" dirty="0"/>
              <a:t>Robbery – threat of use of knife</a:t>
            </a:r>
          </a:p>
          <a:p>
            <a:pPr marL="0" indent="0">
              <a:buNone/>
            </a:pPr>
            <a:r>
              <a:rPr lang="en-GB" sz="2900" dirty="0"/>
              <a:t>S47 assault – using a pellet gun</a:t>
            </a:r>
          </a:p>
          <a:p>
            <a:pPr marL="0" indent="0">
              <a:buNone/>
            </a:pPr>
            <a:r>
              <a:rPr lang="en-GB" sz="2900" dirty="0"/>
              <a:t>Rape of female aged 13 to 15</a:t>
            </a:r>
          </a:p>
          <a:p>
            <a:pPr marL="0" indent="0">
              <a:buNone/>
            </a:pPr>
            <a:r>
              <a:rPr lang="en-GB" sz="2900" dirty="0"/>
              <a:t>Take indecent images of a child</a:t>
            </a:r>
          </a:p>
          <a:p>
            <a:pPr marL="0" indent="0">
              <a:buNone/>
            </a:pPr>
            <a:r>
              <a:rPr lang="en-GB" sz="2900" dirty="0"/>
              <a:t>Causing or inciting sexual activity with female</a:t>
            </a:r>
          </a:p>
          <a:p>
            <a:pPr marL="0" indent="0">
              <a:buNone/>
            </a:pPr>
            <a:endParaRPr lang="en-GB" sz="2900" dirty="0"/>
          </a:p>
          <a:p>
            <a:pPr marL="0" indent="0">
              <a:buNone/>
            </a:pPr>
            <a:r>
              <a:rPr lang="en-GB" sz="2900" b="1" dirty="0"/>
              <a:t>2018 to 2021 suspect history:</a:t>
            </a:r>
          </a:p>
          <a:p>
            <a:pPr marL="0" indent="0">
              <a:buNone/>
            </a:pPr>
            <a:r>
              <a:rPr lang="en-GB" sz="2900" dirty="0"/>
              <a:t>Drug possession</a:t>
            </a:r>
          </a:p>
          <a:p>
            <a:pPr marL="0" indent="0">
              <a:buNone/>
            </a:pPr>
            <a:r>
              <a:rPr lang="en-GB" sz="2900" dirty="0"/>
              <a:t>Assault with intent to rob</a:t>
            </a:r>
          </a:p>
          <a:p>
            <a:pPr marL="0" indent="0">
              <a:buNone/>
            </a:pPr>
            <a:r>
              <a:rPr lang="en-GB" sz="2900" dirty="0"/>
              <a:t>Harm or threaten witness</a:t>
            </a:r>
          </a:p>
          <a:p>
            <a:pPr marL="0" indent="0">
              <a:buNone/>
            </a:pPr>
            <a:r>
              <a:rPr lang="en-GB" sz="2900" dirty="0"/>
              <a:t>Possess controlled drugs – cocaine and cannabis</a:t>
            </a:r>
          </a:p>
          <a:p>
            <a:pPr marL="0" indent="0">
              <a:buNone/>
            </a:pPr>
            <a:r>
              <a:rPr lang="en-GB" sz="2900" dirty="0"/>
              <a:t>Have bladed article in public place – 2 x machete</a:t>
            </a:r>
          </a:p>
          <a:p>
            <a:pPr marL="0" indent="0">
              <a:buNone/>
            </a:pPr>
            <a:r>
              <a:rPr lang="en-GB" sz="2900" dirty="0"/>
              <a:t>Possession of heroin with intent to supply</a:t>
            </a:r>
          </a:p>
          <a:p>
            <a:pPr marL="0" indent="0">
              <a:buNone/>
            </a:pPr>
            <a:r>
              <a:rPr lang="en-GB" sz="2900" dirty="0"/>
              <a:t>Threats to kill</a:t>
            </a:r>
          </a:p>
          <a:p>
            <a:pPr marL="0" indent="0">
              <a:buNone/>
            </a:pPr>
            <a:endParaRPr lang="en-GB" sz="2900" b="1" dirty="0"/>
          </a:p>
          <a:p>
            <a:pPr marL="0" indent="0">
              <a:buNone/>
            </a:pPr>
            <a:r>
              <a:rPr lang="en-GB" sz="2900" b="1" dirty="0"/>
              <a:t>Interventions 2021:</a:t>
            </a:r>
          </a:p>
          <a:p>
            <a:pPr marL="0" indent="0">
              <a:buNone/>
            </a:pPr>
            <a:r>
              <a:rPr lang="en-GB" sz="2900" dirty="0"/>
              <a:t>Managed by LOMU (Local Offender Management Unit)</a:t>
            </a:r>
          </a:p>
          <a:p>
            <a:pPr marL="0" indent="0">
              <a:buNone/>
            </a:pPr>
            <a:r>
              <a:rPr lang="en-GB" sz="2900" dirty="0"/>
              <a:t>Subject to PMP (Partnership Management Process) in conjunction with YOT (Youth Offending Team)</a:t>
            </a:r>
          </a:p>
          <a:p>
            <a:pPr marL="0" indent="0">
              <a:buNone/>
            </a:pPr>
            <a:r>
              <a:rPr lang="en-GB" sz="2900" dirty="0"/>
              <a:t>Subject of operation with affiliated gang</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26576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815"/>
            <a:ext cx="10515600" cy="434897"/>
          </a:xfrm>
        </p:spPr>
        <p:txBody>
          <a:bodyPr>
            <a:normAutofit fontScale="90000"/>
          </a:bodyPr>
          <a:lstStyle/>
          <a:p>
            <a:r>
              <a:rPr lang="en-GB" b="1" dirty="0"/>
              <a:t>Protect Case Study Outcome</a:t>
            </a:r>
          </a:p>
        </p:txBody>
      </p:sp>
      <p:sp>
        <p:nvSpPr>
          <p:cNvPr id="3" name="Content Placeholder 2"/>
          <p:cNvSpPr>
            <a:spLocks noGrp="1"/>
          </p:cNvSpPr>
          <p:nvPr>
            <p:ph idx="1"/>
          </p:nvPr>
        </p:nvSpPr>
        <p:spPr>
          <a:xfrm>
            <a:off x="838200" y="568711"/>
            <a:ext cx="10515600" cy="6166625"/>
          </a:xfrm>
        </p:spPr>
        <p:txBody>
          <a:bodyPr>
            <a:normAutofit fontScale="25000" lnSpcReduction="20000"/>
          </a:bodyPr>
          <a:lstStyle/>
          <a:p>
            <a:pPr marL="0" indent="0">
              <a:buNone/>
            </a:pPr>
            <a:r>
              <a:rPr lang="en-GB" sz="4000" b="1" dirty="0"/>
              <a:t>The Protect nominal identification was presented to the LOMU and the Organised Crime &amp; Gangs Team. The following issues were identified:</a:t>
            </a:r>
          </a:p>
          <a:p>
            <a:r>
              <a:rPr lang="en-GB" sz="4000" dirty="0"/>
              <a:t>Age 14  in </a:t>
            </a:r>
            <a:r>
              <a:rPr lang="en-GB" sz="4000" dirty="0" smtClean="0"/>
              <a:t>2018</a:t>
            </a:r>
            <a:endParaRPr lang="en-GB" sz="4000" dirty="0"/>
          </a:p>
          <a:p>
            <a:r>
              <a:rPr lang="en-GB" sz="4000" dirty="0"/>
              <a:t>Victim of a serious assault and possible exploitation</a:t>
            </a:r>
          </a:p>
          <a:p>
            <a:r>
              <a:rPr lang="en-GB" sz="4000" dirty="0"/>
              <a:t>Intelligence relating to drug use</a:t>
            </a:r>
          </a:p>
          <a:p>
            <a:r>
              <a:rPr lang="en-GB" sz="4000" dirty="0"/>
              <a:t>Intelligence relating to gang affiliation</a:t>
            </a:r>
          </a:p>
          <a:p>
            <a:r>
              <a:rPr lang="en-GB" sz="4000" dirty="0"/>
              <a:t>Intelligence regarding the child’s mother being a prostitute and child protection issues </a:t>
            </a:r>
          </a:p>
          <a:p>
            <a:r>
              <a:rPr lang="en-GB" sz="4000" dirty="0"/>
              <a:t>Serious offending at a young age and escalating</a:t>
            </a:r>
          </a:p>
          <a:p>
            <a:pPr marL="0" indent="0">
              <a:buNone/>
            </a:pPr>
            <a:r>
              <a:rPr lang="en-GB" sz="4000" b="1" dirty="0"/>
              <a:t>Due to the issues raised the operational response would be targeted heavily towards safeguarding and diversion and have these potential outcomes (dependant on area): </a:t>
            </a:r>
          </a:p>
          <a:p>
            <a:pPr marL="0" indent="0">
              <a:buNone/>
            </a:pPr>
            <a:r>
              <a:rPr lang="en-GB" sz="4000" dirty="0"/>
              <a:t>* Referrals to MASH (Multi Agency Safeguarding Hub) MARAC (Multi Agency Risk Assessment Conference) MARF (Multi Agency Referral Form) via health/teachers/children’s services in regards  to the domestic abuse and safeguarding issues. There is also the potential to PPO (Police Protection Order) if extremely serious issues and immediate concerns.</a:t>
            </a:r>
          </a:p>
          <a:p>
            <a:pPr marL="0" indent="0">
              <a:buNone/>
            </a:pPr>
            <a:r>
              <a:rPr lang="en-GB" sz="4000" dirty="0"/>
              <a:t>NRM (National Referral Mechanism) receiving referrals from Social Services or any agency with concerns about a child being exploited. Judges can take an NRM referral into consideration when the child commits offences whereby they were being exploited</a:t>
            </a:r>
          </a:p>
          <a:p>
            <a:pPr marL="0" indent="0">
              <a:buNone/>
            </a:pPr>
            <a:r>
              <a:rPr lang="en-GB" sz="4000" dirty="0"/>
              <a:t>Family support through Power 2 and mentoring for the young person through Social Services</a:t>
            </a:r>
          </a:p>
          <a:p>
            <a:pPr marL="0" indent="0">
              <a:buNone/>
            </a:pPr>
            <a:r>
              <a:rPr lang="en-GB" sz="4000" dirty="0"/>
              <a:t>Referral to Catch 22 they deal with children in gangs. This is ran by mainly ex gang members. </a:t>
            </a:r>
          </a:p>
          <a:p>
            <a:pPr marL="0" indent="0">
              <a:buNone/>
            </a:pPr>
            <a:r>
              <a:rPr lang="en-GB" sz="4000" dirty="0"/>
              <a:t>Head of Service young people in care over views children in care and can refer </a:t>
            </a:r>
            <a:r>
              <a:rPr lang="en-GB" sz="4000" dirty="0" smtClean="0"/>
              <a:t>to other partner </a:t>
            </a:r>
            <a:r>
              <a:rPr lang="en-GB" sz="4000" dirty="0"/>
              <a:t>agencies</a:t>
            </a:r>
          </a:p>
          <a:p>
            <a:pPr marL="0" indent="0">
              <a:buNone/>
            </a:pPr>
            <a:r>
              <a:rPr lang="en-GB" sz="4000" dirty="0"/>
              <a:t>Work with designated nurse for children and young people in care for mental health or issues raised. Wolverhampton Clinical Commissioning Group</a:t>
            </a:r>
          </a:p>
          <a:p>
            <a:pPr marL="0" indent="0">
              <a:buNone/>
            </a:pPr>
            <a:r>
              <a:rPr lang="en-GB" sz="4000" dirty="0"/>
              <a:t>Police work closely with </a:t>
            </a:r>
            <a:r>
              <a:rPr lang="en-GB" sz="4000" dirty="0" smtClean="0"/>
              <a:t>YOT (Youth Offending Team)</a:t>
            </a:r>
            <a:endParaRPr lang="en-GB" sz="4000" dirty="0"/>
          </a:p>
          <a:p>
            <a:pPr marL="0" indent="0">
              <a:buNone/>
            </a:pPr>
            <a:r>
              <a:rPr lang="en-GB" sz="4000" dirty="0"/>
              <a:t>Counselling Services through Barnardo’s and St Giles Trust</a:t>
            </a:r>
          </a:p>
          <a:p>
            <a:pPr marL="0" indent="0">
              <a:buNone/>
            </a:pPr>
            <a:r>
              <a:rPr lang="en-GB" sz="4000" dirty="0"/>
              <a:t>Martial Arts and mentoring</a:t>
            </a:r>
          </a:p>
          <a:p>
            <a:pPr marL="0" indent="0">
              <a:buNone/>
            </a:pPr>
            <a:r>
              <a:rPr lang="en-GB" sz="4000" dirty="0"/>
              <a:t>Buddy Tag service. This is an electronic tag which looks like one used by the courts. The child has to agree to have the tag. This gives them the excuse to other gang members or people who are exploiting them that they have a tag on, they would then usually be considered too “hot” to use as they are being monitored by the Police. The Police can use the tag to track the child.</a:t>
            </a:r>
          </a:p>
          <a:p>
            <a:pPr marL="0" indent="0">
              <a:buNone/>
            </a:pPr>
            <a:r>
              <a:rPr lang="en-GB" sz="4000" dirty="0"/>
              <a:t>NTF (Neighbourhood Task Force) speak to families of children whereby there has been intelligence relating to them carrying a knife. Speak to the child and parents about the impact of knife crime and criminality. The team also execute warrants regarding drugs and weapons.</a:t>
            </a:r>
          </a:p>
          <a:p>
            <a:pPr marL="0" indent="0">
              <a:buNone/>
            </a:pPr>
            <a:r>
              <a:rPr lang="en-GB" sz="4000" dirty="0"/>
              <a:t>Liaise with Neighbourhood Teams to make them aware the individual for safeguarding and intelligence gathering</a:t>
            </a:r>
          </a:p>
          <a:p>
            <a:pPr marL="0" indent="0">
              <a:buNone/>
            </a:pPr>
            <a:r>
              <a:rPr lang="en-GB" sz="4000" dirty="0"/>
              <a:t>Intelligence gathering by LOMU</a:t>
            </a:r>
          </a:p>
          <a:p>
            <a:pPr marL="0" indent="0">
              <a:buNone/>
            </a:pPr>
            <a:r>
              <a:rPr lang="en-GB" sz="4000" dirty="0"/>
              <a:t>OM attend their houses to ask if they will engage and have intervention, if they don’t comply still will be visited and monitored</a:t>
            </a:r>
          </a:p>
          <a:p>
            <a:pPr marL="0" indent="0">
              <a:buNone/>
            </a:pPr>
            <a:r>
              <a:rPr lang="en-GB" sz="4000" dirty="0"/>
              <a:t>MST (Multi Systemic Therapy) Social workers spend days with the family, watch them cook, interact, watch TV to see how the family interact and socialise together.</a:t>
            </a:r>
          </a:p>
          <a:p>
            <a:pPr marL="0" indent="0">
              <a:buNone/>
            </a:pPr>
            <a:r>
              <a:rPr lang="en-GB" sz="4000" dirty="0"/>
              <a:t>Phone and social media work conducted to gather intelligence</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4268171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376" y="189572"/>
            <a:ext cx="10662424" cy="936702"/>
          </a:xfrm>
        </p:spPr>
        <p:txBody>
          <a:bodyPr>
            <a:normAutofit fontScale="90000"/>
          </a:bodyPr>
          <a:lstStyle/>
          <a:p>
            <a:r>
              <a:rPr lang="en-GB" b="1" dirty="0"/>
              <a:t>Ethics Committee Feedback re OE (January 2021</a:t>
            </a:r>
            <a:r>
              <a:rPr lang="en-GB" b="1" dirty="0" smtClean="0"/>
              <a:t>):</a:t>
            </a:r>
            <a:endParaRPr lang="en-GB" b="1" dirty="0"/>
          </a:p>
        </p:txBody>
      </p:sp>
      <p:sp>
        <p:nvSpPr>
          <p:cNvPr id="4" name="Rectangle 3"/>
          <p:cNvSpPr/>
          <p:nvPr/>
        </p:nvSpPr>
        <p:spPr>
          <a:xfrm>
            <a:off x="691376" y="1126273"/>
            <a:ext cx="10995102" cy="5016758"/>
          </a:xfrm>
          <a:prstGeom prst="rect">
            <a:avLst/>
          </a:prstGeom>
        </p:spPr>
        <p:txBody>
          <a:bodyPr wrap="square">
            <a:spAutoFit/>
          </a:bodyPr>
          <a:lstStyle/>
          <a:p>
            <a:r>
              <a:rPr lang="en-GB" sz="4000" dirty="0"/>
              <a:t>The suggested major amendment is, in terms of the project proposal papers, a substantive ‘addition’ in the form of </a:t>
            </a:r>
            <a:r>
              <a:rPr lang="en-GB" sz="4000" dirty="0" smtClean="0"/>
              <a:t>a more </a:t>
            </a:r>
            <a:r>
              <a:rPr lang="en-GB" sz="4000" dirty="0"/>
              <a:t>qualitative narrative outlining illustrative case studies demonstrating how decisions are made on the victim/perpetrator thresholds – this would help bring this vital component to life more, in contrast to the more abstract technical descriptions.</a:t>
            </a:r>
          </a:p>
        </p:txBody>
      </p:sp>
    </p:spTree>
    <p:extLst>
      <p:ext uri="{BB962C8B-B14F-4D97-AF65-F5344CB8AC3E}">
        <p14:creationId xmlns:p14="http://schemas.microsoft.com/office/powerpoint/2010/main" val="3966236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D969B2F-224F-4BFC-9301-A7AA45E85DD5}"/>
              </a:ext>
            </a:extLst>
          </p:cNvPr>
          <p:cNvPicPr>
            <a:picLocks noChangeAspect="1"/>
          </p:cNvPicPr>
          <p:nvPr/>
        </p:nvPicPr>
        <p:blipFill rotWithShape="1">
          <a:blip r:embed="rId3"/>
          <a:srcRect b="764"/>
          <a:stretch/>
        </p:blipFill>
        <p:spPr>
          <a:xfrm>
            <a:off x="1263605" y="1216018"/>
            <a:ext cx="9855769" cy="5490619"/>
          </a:xfrm>
          <a:prstGeom prst="rect">
            <a:avLst/>
          </a:prstGeom>
        </p:spPr>
      </p:pic>
      <p:sp>
        <p:nvSpPr>
          <p:cNvPr id="5" name="Title 1">
            <a:extLst>
              <a:ext uri="{FF2B5EF4-FFF2-40B4-BE49-F238E27FC236}">
                <a16:creationId xmlns:a16="http://schemas.microsoft.com/office/drawing/2014/main" xmlns="" id="{E56F241A-A168-46C0-9047-6F49DD0D61E0}"/>
              </a:ext>
            </a:extLst>
          </p:cNvPr>
          <p:cNvSpPr>
            <a:spLocks noGrp="1"/>
          </p:cNvSpPr>
          <p:nvPr>
            <p:ph type="title"/>
          </p:nvPr>
        </p:nvSpPr>
        <p:spPr>
          <a:xfrm>
            <a:off x="838200" y="365125"/>
            <a:ext cx="10515600" cy="759137"/>
          </a:xfrm>
        </p:spPr>
        <p:txBody>
          <a:bodyPr>
            <a:normAutofit/>
          </a:bodyPr>
          <a:lstStyle/>
          <a:p>
            <a:r>
              <a:rPr lang="en-GB" sz="4000" b="1" dirty="0"/>
              <a:t>Organised Exploitation Case Study Prevent</a:t>
            </a:r>
          </a:p>
        </p:txBody>
      </p:sp>
      <p:pic>
        <p:nvPicPr>
          <p:cNvPr id="6" name="Picture 5">
            <a:extLst>
              <a:ext uri="{FF2B5EF4-FFF2-40B4-BE49-F238E27FC236}">
                <a16:creationId xmlns:a16="http://schemas.microsoft.com/office/drawing/2014/main" xmlns="" id="{B596FAB8-1840-46CA-AB05-286E45CCE640}"/>
              </a:ext>
            </a:extLst>
          </p:cNvPr>
          <p:cNvPicPr>
            <a:picLocks noChangeAspect="1"/>
          </p:cNvPicPr>
          <p:nvPr/>
        </p:nvPicPr>
        <p:blipFill>
          <a:blip r:embed="rId4"/>
          <a:stretch>
            <a:fillRect/>
          </a:stretch>
        </p:blipFill>
        <p:spPr>
          <a:xfrm>
            <a:off x="6873674" y="2764740"/>
            <a:ext cx="2379143" cy="1328520"/>
          </a:xfrm>
          <a:prstGeom prst="rect">
            <a:avLst/>
          </a:prstGeom>
          <a:ln>
            <a:solidFill>
              <a:schemeClr val="bg2">
                <a:lumMod val="75000"/>
              </a:schemeClr>
            </a:solidFill>
            <a:prstDash val="dash"/>
          </a:ln>
        </p:spPr>
      </p:pic>
      <p:cxnSp>
        <p:nvCxnSpPr>
          <p:cNvPr id="7" name="Straight Connector 6">
            <a:extLst>
              <a:ext uri="{FF2B5EF4-FFF2-40B4-BE49-F238E27FC236}">
                <a16:creationId xmlns:a16="http://schemas.microsoft.com/office/drawing/2014/main" xmlns="" id="{0CB3EE47-0BB4-4B1C-91F1-0B0E3D276806}"/>
              </a:ext>
            </a:extLst>
          </p:cNvPr>
          <p:cNvCxnSpPr/>
          <p:nvPr/>
        </p:nvCxnSpPr>
        <p:spPr>
          <a:xfrm flipH="1">
            <a:off x="5448300" y="2764740"/>
            <a:ext cx="1425374" cy="148341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8432CF78-B7F2-42CD-89FE-8A76B20C40BD}"/>
              </a:ext>
            </a:extLst>
          </p:cNvPr>
          <p:cNvCxnSpPr>
            <a:cxnSpLocks/>
          </p:cNvCxnSpPr>
          <p:nvPr/>
        </p:nvCxnSpPr>
        <p:spPr>
          <a:xfrm flipH="1">
            <a:off x="5543550" y="4093260"/>
            <a:ext cx="1330124" cy="24664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9C92F98D-2EE5-42CE-BB0F-997FF846CA06}"/>
              </a:ext>
            </a:extLst>
          </p:cNvPr>
          <p:cNvSpPr txBox="1"/>
          <p:nvPr/>
        </p:nvSpPr>
        <p:spPr>
          <a:xfrm>
            <a:off x="7448883" y="4054864"/>
            <a:ext cx="1425375" cy="261610"/>
          </a:xfrm>
          <a:prstGeom prst="rect">
            <a:avLst/>
          </a:prstGeom>
          <a:noFill/>
        </p:spPr>
        <p:txBody>
          <a:bodyPr wrap="square" rtlCol="0">
            <a:spAutoFit/>
          </a:bodyPr>
          <a:lstStyle/>
          <a:p>
            <a:r>
              <a:rPr lang="en-GB" sz="1100" dirty="0"/>
              <a:t>Original Network</a:t>
            </a:r>
          </a:p>
        </p:txBody>
      </p:sp>
    </p:spTree>
    <p:extLst>
      <p:ext uri="{BB962C8B-B14F-4D97-AF65-F5344CB8AC3E}">
        <p14:creationId xmlns:p14="http://schemas.microsoft.com/office/powerpoint/2010/main" val="2381981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085FC2E-F1BF-419A-986C-20C626FD2FE7}"/>
              </a:ext>
            </a:extLst>
          </p:cNvPr>
          <p:cNvPicPr>
            <a:picLocks noChangeAspect="1"/>
          </p:cNvPicPr>
          <p:nvPr/>
        </p:nvPicPr>
        <p:blipFill>
          <a:blip r:embed="rId3"/>
          <a:stretch>
            <a:fillRect/>
          </a:stretch>
        </p:blipFill>
        <p:spPr>
          <a:xfrm>
            <a:off x="1253258" y="1216018"/>
            <a:ext cx="9885166" cy="5522505"/>
          </a:xfrm>
          <a:prstGeom prst="rect">
            <a:avLst/>
          </a:prstGeom>
        </p:spPr>
      </p:pic>
      <p:sp>
        <p:nvSpPr>
          <p:cNvPr id="4" name="Title 1">
            <a:extLst>
              <a:ext uri="{FF2B5EF4-FFF2-40B4-BE49-F238E27FC236}">
                <a16:creationId xmlns:a16="http://schemas.microsoft.com/office/drawing/2014/main" xmlns="" id="{5EA1A240-339E-4E49-94F5-3BD5A8836492}"/>
              </a:ext>
            </a:extLst>
          </p:cNvPr>
          <p:cNvSpPr>
            <a:spLocks noGrp="1"/>
          </p:cNvSpPr>
          <p:nvPr>
            <p:ph type="title"/>
          </p:nvPr>
        </p:nvSpPr>
        <p:spPr>
          <a:xfrm>
            <a:off x="838200" y="365125"/>
            <a:ext cx="10515600" cy="759137"/>
          </a:xfrm>
        </p:spPr>
        <p:txBody>
          <a:bodyPr>
            <a:normAutofit/>
          </a:bodyPr>
          <a:lstStyle/>
          <a:p>
            <a:r>
              <a:rPr lang="en-GB" sz="4000" b="1" dirty="0"/>
              <a:t>Organised Exploitation Case Study Prevent</a:t>
            </a:r>
          </a:p>
        </p:txBody>
      </p:sp>
      <p:sp>
        <p:nvSpPr>
          <p:cNvPr id="5" name="Rectangle 4">
            <a:extLst>
              <a:ext uri="{FF2B5EF4-FFF2-40B4-BE49-F238E27FC236}">
                <a16:creationId xmlns:a16="http://schemas.microsoft.com/office/drawing/2014/main" xmlns="" id="{D280C82A-66EE-4D96-81C8-A15771EBE0C5}"/>
              </a:ext>
            </a:extLst>
          </p:cNvPr>
          <p:cNvSpPr/>
          <p:nvPr/>
        </p:nvSpPr>
        <p:spPr>
          <a:xfrm>
            <a:off x="9877425" y="3228975"/>
            <a:ext cx="952500" cy="1628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xmlns="" id="{0F1B26FC-1A9D-45CD-8A0A-99ECF44A766E}"/>
              </a:ext>
            </a:extLst>
          </p:cNvPr>
          <p:cNvSpPr/>
          <p:nvPr/>
        </p:nvSpPr>
        <p:spPr>
          <a:xfrm>
            <a:off x="1253258" y="1881188"/>
            <a:ext cx="927967" cy="6238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37742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117"/>
            <a:ext cx="10515600" cy="669073"/>
          </a:xfrm>
        </p:spPr>
        <p:txBody>
          <a:bodyPr>
            <a:normAutofit fontScale="90000"/>
          </a:bodyPr>
          <a:lstStyle/>
          <a:p>
            <a:r>
              <a:rPr lang="en-GB" b="1" dirty="0"/>
              <a:t>Prevent Case Study</a:t>
            </a:r>
          </a:p>
        </p:txBody>
      </p:sp>
      <p:sp>
        <p:nvSpPr>
          <p:cNvPr id="3" name="Content Placeholder 2"/>
          <p:cNvSpPr>
            <a:spLocks noGrp="1"/>
          </p:cNvSpPr>
          <p:nvPr>
            <p:ph sz="half" idx="1"/>
          </p:nvPr>
        </p:nvSpPr>
        <p:spPr>
          <a:xfrm>
            <a:off x="838200" y="825190"/>
            <a:ext cx="5181600" cy="5765181"/>
          </a:xfrm>
        </p:spPr>
        <p:txBody>
          <a:bodyPr>
            <a:normAutofit fontScale="92500" lnSpcReduction="10000"/>
          </a:bodyPr>
          <a:lstStyle/>
          <a:p>
            <a:pPr marL="0" indent="0">
              <a:buNone/>
            </a:pPr>
            <a:r>
              <a:rPr lang="en-GB" b="1" dirty="0"/>
              <a:t>XX</a:t>
            </a:r>
            <a:r>
              <a:rPr lang="en-GB" dirty="0"/>
              <a:t> born 1999</a:t>
            </a:r>
          </a:p>
          <a:p>
            <a:pPr marL="0" indent="0">
              <a:buNone/>
            </a:pPr>
            <a:endParaRPr lang="en-GB" b="1" dirty="0"/>
          </a:p>
          <a:p>
            <a:pPr marL="0" indent="0">
              <a:buNone/>
            </a:pPr>
            <a:r>
              <a:rPr lang="en-GB" b="1" dirty="0"/>
              <a:t>Pre 2017 victim history:</a:t>
            </a:r>
          </a:p>
          <a:p>
            <a:pPr marL="0" indent="0">
              <a:buNone/>
            </a:pPr>
            <a:r>
              <a:rPr lang="en-GB" dirty="0"/>
              <a:t>Child Abuse non crime – Child called police stating “Mom is trying to stab me I am 10”</a:t>
            </a:r>
          </a:p>
          <a:p>
            <a:pPr marL="0" indent="0">
              <a:buNone/>
            </a:pPr>
            <a:endParaRPr lang="en-GB" b="1" dirty="0"/>
          </a:p>
          <a:p>
            <a:pPr marL="0" indent="0">
              <a:buNone/>
            </a:pPr>
            <a:r>
              <a:rPr lang="en-GB" b="1" dirty="0"/>
              <a:t>2018 to 2021 victim history:</a:t>
            </a:r>
          </a:p>
          <a:p>
            <a:pPr marL="0" indent="0">
              <a:buNone/>
            </a:pPr>
            <a:r>
              <a:rPr lang="en-GB" dirty="0"/>
              <a:t>None</a:t>
            </a:r>
          </a:p>
          <a:p>
            <a:pPr marL="0" indent="0">
              <a:buNone/>
            </a:pPr>
            <a:endParaRPr lang="en-GB" b="1" dirty="0"/>
          </a:p>
          <a:p>
            <a:pPr marL="0" indent="0">
              <a:buNone/>
            </a:pPr>
            <a:r>
              <a:rPr lang="en-GB" b="1" dirty="0"/>
              <a:t>Intelligence:</a:t>
            </a:r>
          </a:p>
          <a:p>
            <a:pPr marL="0" indent="0">
              <a:buNone/>
            </a:pPr>
            <a:r>
              <a:rPr lang="en-GB" b="1" dirty="0"/>
              <a:t>235 logs mainly relating to gang involvement and OCG</a:t>
            </a:r>
          </a:p>
          <a:p>
            <a:pPr marL="0" indent="0">
              <a:buNone/>
            </a:pPr>
            <a:endParaRPr lang="en-GB" dirty="0"/>
          </a:p>
        </p:txBody>
      </p:sp>
      <p:sp>
        <p:nvSpPr>
          <p:cNvPr id="4" name="Content Placeholder 3"/>
          <p:cNvSpPr>
            <a:spLocks noGrp="1"/>
          </p:cNvSpPr>
          <p:nvPr>
            <p:ph sz="half" idx="2"/>
          </p:nvPr>
        </p:nvSpPr>
        <p:spPr>
          <a:xfrm>
            <a:off x="6172200" y="825190"/>
            <a:ext cx="5181600" cy="5765181"/>
          </a:xfrm>
        </p:spPr>
        <p:txBody>
          <a:bodyPr>
            <a:normAutofit fontScale="92500" lnSpcReduction="10000"/>
          </a:bodyPr>
          <a:lstStyle/>
          <a:p>
            <a:pPr marL="0" indent="0">
              <a:buNone/>
            </a:pPr>
            <a:r>
              <a:rPr lang="en-GB" b="1" dirty="0"/>
              <a:t>Pre 2017 suspect history:</a:t>
            </a:r>
          </a:p>
          <a:p>
            <a:pPr marL="0" indent="0">
              <a:buNone/>
            </a:pPr>
            <a:r>
              <a:rPr lang="en-GB" dirty="0"/>
              <a:t>Possess firearm with intent to cause fear of violence – Shotgun</a:t>
            </a:r>
          </a:p>
          <a:p>
            <a:pPr marL="0" indent="0">
              <a:buNone/>
            </a:pPr>
            <a:r>
              <a:rPr lang="en-GB" dirty="0"/>
              <a:t>Violent Disorder – public place with knives</a:t>
            </a:r>
          </a:p>
          <a:p>
            <a:pPr marL="0" indent="0">
              <a:buNone/>
            </a:pPr>
            <a:r>
              <a:rPr lang="en-GB" dirty="0"/>
              <a:t>S47 Assault</a:t>
            </a:r>
          </a:p>
          <a:p>
            <a:pPr marL="0" indent="0">
              <a:buNone/>
            </a:pPr>
            <a:r>
              <a:rPr lang="en-GB" dirty="0"/>
              <a:t>Possession of controlled drug - Cocaine</a:t>
            </a:r>
          </a:p>
          <a:p>
            <a:pPr marL="0" indent="0">
              <a:buNone/>
            </a:pPr>
            <a:r>
              <a:rPr lang="en-GB" b="1" dirty="0"/>
              <a:t>2018 to 2021 suspect history:</a:t>
            </a:r>
          </a:p>
          <a:p>
            <a:pPr marL="0" indent="0">
              <a:buNone/>
            </a:pPr>
            <a:r>
              <a:rPr lang="en-GB" dirty="0"/>
              <a:t>Engage in coercive or controlling behaviour in an intimate relationship</a:t>
            </a:r>
          </a:p>
          <a:p>
            <a:pPr marL="0" indent="0">
              <a:buNone/>
            </a:pPr>
            <a:r>
              <a:rPr lang="en-GB" dirty="0"/>
              <a:t>S20 Malicious Wounding </a:t>
            </a:r>
          </a:p>
          <a:p>
            <a:pPr marL="0" indent="0">
              <a:buNone/>
            </a:pPr>
            <a:r>
              <a:rPr lang="en-GB" b="1" dirty="0"/>
              <a:t>Interventions 2021:</a:t>
            </a:r>
          </a:p>
          <a:p>
            <a:pPr marL="0" indent="0">
              <a:buNone/>
            </a:pPr>
            <a:r>
              <a:rPr lang="en-GB" dirty="0"/>
              <a:t>Probation Order</a:t>
            </a:r>
          </a:p>
          <a:p>
            <a:pPr marL="0" indent="0">
              <a:buNone/>
            </a:pPr>
            <a:endParaRPr lang="en-GB" dirty="0"/>
          </a:p>
        </p:txBody>
      </p:sp>
    </p:spTree>
    <p:extLst>
      <p:ext uri="{BB962C8B-B14F-4D97-AF65-F5344CB8AC3E}">
        <p14:creationId xmlns:p14="http://schemas.microsoft.com/office/powerpoint/2010/main" val="2374223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269"/>
            <a:ext cx="10515600" cy="613316"/>
          </a:xfrm>
        </p:spPr>
        <p:txBody>
          <a:bodyPr>
            <a:normAutofit fontScale="90000"/>
          </a:bodyPr>
          <a:lstStyle/>
          <a:p>
            <a:r>
              <a:rPr lang="en-GB" b="1" dirty="0"/>
              <a:t>Prevent case study outcome</a:t>
            </a:r>
          </a:p>
        </p:txBody>
      </p:sp>
      <p:sp>
        <p:nvSpPr>
          <p:cNvPr id="3" name="Content Placeholder 2"/>
          <p:cNvSpPr>
            <a:spLocks noGrp="1"/>
          </p:cNvSpPr>
          <p:nvPr>
            <p:ph idx="1"/>
          </p:nvPr>
        </p:nvSpPr>
        <p:spPr>
          <a:xfrm>
            <a:off x="838200" y="780584"/>
            <a:ext cx="10515600" cy="5898995"/>
          </a:xfrm>
        </p:spPr>
        <p:txBody>
          <a:bodyPr>
            <a:normAutofit fontScale="40000" lnSpcReduction="20000"/>
          </a:bodyPr>
          <a:lstStyle/>
          <a:p>
            <a:r>
              <a:rPr lang="en-GB" b="1" dirty="0"/>
              <a:t>The Prevent nominal identification was presented to the LOMU and the Organised Crime &amp; Gangs Team. The following issues were identified:</a:t>
            </a:r>
            <a:endParaRPr lang="en-GB" dirty="0"/>
          </a:p>
          <a:p>
            <a:r>
              <a:rPr lang="en-GB" dirty="0"/>
              <a:t>Intelligence relating to involvement in gangs and OCG</a:t>
            </a:r>
          </a:p>
          <a:p>
            <a:r>
              <a:rPr lang="en-GB" dirty="0"/>
              <a:t>Potential child protection issues with mother</a:t>
            </a:r>
          </a:p>
          <a:p>
            <a:r>
              <a:rPr lang="en-GB" dirty="0"/>
              <a:t>Serious offence history which is escalating</a:t>
            </a:r>
          </a:p>
          <a:p>
            <a:r>
              <a:rPr lang="en-GB" b="1" dirty="0"/>
              <a:t>Due to the issues raised the operational response would be targeted towards safeguarding and diversion and have these potential outcomes: </a:t>
            </a:r>
          </a:p>
          <a:p>
            <a:r>
              <a:rPr lang="en-GB" dirty="0"/>
              <a:t>* Referrals to MASH (Multi Agency Safeguarding Hub) MARAC (Multi Agency Risk Assessment Conference) MARF (Multi Agency Referral Form) via health/teachers/children’s services in regards  to the domestic abuse and safeguarding issues. There is also the potential to PPO (Police Protection Order) if extremely serious issues and immediate concerns.</a:t>
            </a:r>
          </a:p>
          <a:p>
            <a:r>
              <a:rPr lang="en-GB" dirty="0"/>
              <a:t>NRM (National Referral Mechanism) receiving referrals from Social Services or any agency with concerns about a child being exploited. Judges can take an NRM referral into consideration when the child commits offences whereby they were being exploited</a:t>
            </a:r>
          </a:p>
          <a:p>
            <a:r>
              <a:rPr lang="en-GB" dirty="0"/>
              <a:t>Family support through Power 2 and mentoring for the young person through Social Services</a:t>
            </a:r>
          </a:p>
          <a:p>
            <a:r>
              <a:rPr lang="en-GB" dirty="0"/>
              <a:t>Referral to Catch 22 they deal with children in gangs. This is ran by mainly ex gang members. </a:t>
            </a:r>
          </a:p>
          <a:p>
            <a:r>
              <a:rPr lang="en-GB" dirty="0"/>
              <a:t>Head of Service young people in care over views children in care and can refer </a:t>
            </a:r>
            <a:r>
              <a:rPr lang="en-GB" dirty="0" smtClean="0"/>
              <a:t>to other </a:t>
            </a:r>
            <a:r>
              <a:rPr lang="en-GB" dirty="0"/>
              <a:t>agencies</a:t>
            </a:r>
          </a:p>
          <a:p>
            <a:r>
              <a:rPr lang="en-GB" dirty="0"/>
              <a:t>Work with designated nurse for children and young people in care for mental health or issues raised. Wolverhampton Clinical Commissioning Group</a:t>
            </a:r>
          </a:p>
          <a:p>
            <a:r>
              <a:rPr lang="en-GB" dirty="0"/>
              <a:t>Police work closely with </a:t>
            </a:r>
            <a:r>
              <a:rPr lang="en-GB" dirty="0" smtClean="0"/>
              <a:t>YOT Youth Offending Team)</a:t>
            </a:r>
            <a:endParaRPr lang="en-GB" dirty="0"/>
          </a:p>
          <a:p>
            <a:r>
              <a:rPr lang="en-GB" dirty="0"/>
              <a:t>Counselling Services through Barnardo’s and St Giles Trust</a:t>
            </a:r>
          </a:p>
          <a:p>
            <a:r>
              <a:rPr lang="en-GB" dirty="0"/>
              <a:t>Martial Arts and mentoring</a:t>
            </a:r>
          </a:p>
          <a:p>
            <a:r>
              <a:rPr lang="en-GB" dirty="0"/>
              <a:t>Buddy Tag service. This is an electronic tag which looks like one used by the courts. The child has to agree to have the tag. This gives them the excuse to other gang members or people who are exploiting them that they have a tag on, they would then usually be considered too “hot” to use as they are being monitored by the Police. The Police can use the tag to track the child.</a:t>
            </a:r>
          </a:p>
          <a:p>
            <a:r>
              <a:rPr lang="en-GB" dirty="0"/>
              <a:t>NTF (Neighbourhood Task Force) speak to families of children whereby there has been intelligence relating to them carrying a knife. Speak to the child and parents about the impact of knife crime and criminality. The team also execute warrants regarding drugs and weapons.</a:t>
            </a:r>
          </a:p>
          <a:p>
            <a:r>
              <a:rPr lang="en-GB" dirty="0"/>
              <a:t>Liaise with Neighbourhood Teams to make them aware the individual for safeguarding and intelligence gathering</a:t>
            </a:r>
          </a:p>
          <a:p>
            <a:r>
              <a:rPr lang="en-GB" dirty="0"/>
              <a:t>Intelligence gathering by LOMU</a:t>
            </a:r>
          </a:p>
          <a:p>
            <a:r>
              <a:rPr lang="en-GB" dirty="0"/>
              <a:t>OM attend their houses to ask if they will engage and have intervention, if they don’t comply still will be visited and monitored</a:t>
            </a:r>
          </a:p>
          <a:p>
            <a:r>
              <a:rPr lang="en-GB" dirty="0"/>
              <a:t>MST (Multi Systemic Therapy) Social workers spend days with the family, watch them cook, interact, watch TV to see how the family interact and socialise together.</a:t>
            </a:r>
          </a:p>
          <a:p>
            <a:r>
              <a:rPr lang="en-GB" dirty="0"/>
              <a:t>Phone and social media work conducted to gather intelligence</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543974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513"/>
            <a:ext cx="10515600" cy="669072"/>
          </a:xfrm>
        </p:spPr>
        <p:txBody>
          <a:bodyPr>
            <a:normAutofit fontScale="90000"/>
          </a:bodyPr>
          <a:lstStyle/>
          <a:p>
            <a:r>
              <a:rPr lang="en-GB" b="1" dirty="0"/>
              <a:t>Organised Exploitation Summary</a:t>
            </a:r>
          </a:p>
        </p:txBody>
      </p:sp>
      <p:sp>
        <p:nvSpPr>
          <p:cNvPr id="3" name="Content Placeholder 2"/>
          <p:cNvSpPr>
            <a:spLocks noGrp="1"/>
          </p:cNvSpPr>
          <p:nvPr>
            <p:ph idx="1"/>
          </p:nvPr>
        </p:nvSpPr>
        <p:spPr>
          <a:xfrm>
            <a:off x="838200" y="780586"/>
            <a:ext cx="10515600" cy="5965902"/>
          </a:xfrm>
        </p:spPr>
        <p:txBody>
          <a:bodyPr>
            <a:normAutofit fontScale="92500" lnSpcReduction="10000"/>
          </a:bodyPr>
          <a:lstStyle/>
          <a:p>
            <a:r>
              <a:rPr lang="en-GB" dirty="0"/>
              <a:t>The NDAS OE Dashboard will be a powerful tool providing efficient and effective identification of networks and </a:t>
            </a:r>
            <a:r>
              <a:rPr lang="en-GB" dirty="0" smtClean="0"/>
              <a:t>threats. This will save many hours of work for analysts and will </a:t>
            </a:r>
            <a:r>
              <a:rPr lang="en-GB" dirty="0"/>
              <a:t>assist with prioritisation of the right </a:t>
            </a:r>
            <a:r>
              <a:rPr lang="en-GB" dirty="0" smtClean="0"/>
              <a:t>threat(s) on </a:t>
            </a:r>
            <a:r>
              <a:rPr lang="en-GB" dirty="0"/>
              <a:t>the </a:t>
            </a:r>
            <a:r>
              <a:rPr lang="en-GB" dirty="0" smtClean="0"/>
              <a:t>Force’s </a:t>
            </a:r>
            <a:r>
              <a:rPr lang="en-GB" dirty="0"/>
              <a:t>Threat Grid. It gives the ability to identify networks and to target them systematically using the 4 P approach. </a:t>
            </a:r>
          </a:p>
          <a:p>
            <a:r>
              <a:rPr lang="en-GB" dirty="0"/>
              <a:t>Once the identification has been made of a nominal and their tier (using the business rules of the model) on the Boston Plot, this will be cross referenced with Policing Systems such as Connect, PNC and PND. All information would be </a:t>
            </a:r>
            <a:r>
              <a:rPr lang="en-GB" dirty="0" smtClean="0"/>
              <a:t>assessed, graded and scored. This would be then </a:t>
            </a:r>
            <a:r>
              <a:rPr lang="en-GB" dirty="0"/>
              <a:t>viewed alongside the Threat Grid, with analyst support and professional judgement from the Senior Leadership Team in SOCEX. The dashboard can support a systematic problem solving approach to the disruption of criminals and the robust safeguarding of victims using the breadth of existing law enforcement and other multi agency tactics. This multi layered approach encourages greater focus for understanding the cause of a problem so that tactics can be more effective and efficient in the long term.  This approach can assist in developing a coherent, targeted and prioritised disruption plan using a combination of tactics from multiple agencies. </a:t>
            </a:r>
          </a:p>
          <a:p>
            <a:endParaRPr lang="en-GB" dirty="0"/>
          </a:p>
        </p:txBody>
      </p:sp>
    </p:spTree>
    <p:extLst>
      <p:ext uri="{BB962C8B-B14F-4D97-AF65-F5344CB8AC3E}">
        <p14:creationId xmlns:p14="http://schemas.microsoft.com/office/powerpoint/2010/main" val="4201732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664"/>
            <a:ext cx="10515600" cy="468352"/>
          </a:xfrm>
        </p:spPr>
        <p:txBody>
          <a:bodyPr>
            <a:normAutofit fontScale="90000"/>
          </a:bodyPr>
          <a:lstStyle/>
          <a:p>
            <a:r>
              <a:rPr lang="en-GB" b="1" dirty="0"/>
              <a:t>The Four P Approach </a:t>
            </a:r>
          </a:p>
        </p:txBody>
      </p:sp>
      <p:sp>
        <p:nvSpPr>
          <p:cNvPr id="3" name="Content Placeholder 2"/>
          <p:cNvSpPr>
            <a:spLocks noGrp="1"/>
          </p:cNvSpPr>
          <p:nvPr>
            <p:ph idx="1"/>
          </p:nvPr>
        </p:nvSpPr>
        <p:spPr>
          <a:xfrm>
            <a:off x="838200" y="591016"/>
            <a:ext cx="10515600" cy="6088564"/>
          </a:xfrm>
        </p:spPr>
        <p:txBody>
          <a:bodyPr>
            <a:normAutofit fontScale="55000" lnSpcReduction="20000"/>
          </a:bodyPr>
          <a:lstStyle/>
          <a:p>
            <a:pPr marL="0" indent="0">
              <a:buNone/>
            </a:pPr>
            <a:r>
              <a:rPr lang="en-GB" b="1" dirty="0"/>
              <a:t>PREPARE </a:t>
            </a:r>
          </a:p>
          <a:p>
            <a:pPr marL="0" indent="0">
              <a:buNone/>
            </a:pPr>
            <a:r>
              <a:rPr lang="en-GB" dirty="0"/>
              <a:t>Ensuring the necessary capabilities exist to tackle OE</a:t>
            </a:r>
          </a:p>
          <a:p>
            <a:pPr marL="0" indent="0">
              <a:buNone/>
            </a:pPr>
            <a:r>
              <a:rPr lang="en-GB" dirty="0"/>
              <a:t>Rapid and effective resolutions of major crimes</a:t>
            </a:r>
          </a:p>
          <a:p>
            <a:pPr marL="0" indent="0">
              <a:buNone/>
            </a:pPr>
            <a:r>
              <a:rPr lang="en-GB" dirty="0"/>
              <a:t>Making sure victims and witnesses affected by OE have the support needed</a:t>
            </a:r>
          </a:p>
          <a:p>
            <a:pPr marL="0" indent="0">
              <a:buNone/>
            </a:pPr>
            <a:endParaRPr lang="en-GB" dirty="0"/>
          </a:p>
          <a:p>
            <a:pPr marL="0" indent="0">
              <a:buNone/>
            </a:pPr>
            <a:r>
              <a:rPr lang="en-GB" b="1" dirty="0"/>
              <a:t>PROTECT </a:t>
            </a:r>
          </a:p>
          <a:p>
            <a:pPr marL="0" indent="0">
              <a:buNone/>
            </a:pPr>
            <a:r>
              <a:rPr lang="en-GB" dirty="0"/>
              <a:t>Reduce the vulnerability amongst our communities from the threat of OE</a:t>
            </a:r>
          </a:p>
          <a:p>
            <a:pPr marL="0" indent="0">
              <a:buNone/>
            </a:pPr>
            <a:r>
              <a:rPr lang="en-GB" dirty="0"/>
              <a:t>Protect our borders and national security</a:t>
            </a:r>
          </a:p>
          <a:p>
            <a:pPr marL="0" indent="0">
              <a:buNone/>
            </a:pPr>
            <a:r>
              <a:rPr lang="en-GB" dirty="0"/>
              <a:t>Strengthen systems for establishing identification of victims</a:t>
            </a:r>
          </a:p>
          <a:p>
            <a:pPr marL="0" indent="0">
              <a:buNone/>
            </a:pPr>
            <a:endParaRPr lang="en-GB" dirty="0"/>
          </a:p>
          <a:p>
            <a:pPr marL="0" indent="0">
              <a:buNone/>
            </a:pPr>
            <a:r>
              <a:rPr lang="en-GB" b="1" dirty="0"/>
              <a:t>PREVENT</a:t>
            </a:r>
            <a:r>
              <a:rPr lang="en-GB" dirty="0"/>
              <a:t> </a:t>
            </a:r>
          </a:p>
          <a:p>
            <a:pPr marL="0" indent="0">
              <a:buNone/>
            </a:pPr>
            <a:r>
              <a:rPr lang="en-GB" dirty="0"/>
              <a:t>People becoming involved in OE through raising awareness of the reality and consequences of crime</a:t>
            </a:r>
          </a:p>
          <a:p>
            <a:pPr marL="0" indent="0">
              <a:buNone/>
            </a:pPr>
            <a:r>
              <a:rPr lang="en-GB" dirty="0"/>
              <a:t>Intervention to stop people being drawn into crime</a:t>
            </a:r>
          </a:p>
          <a:p>
            <a:pPr marL="0" indent="0">
              <a:buNone/>
            </a:pPr>
            <a:r>
              <a:rPr lang="en-GB" dirty="0"/>
              <a:t>Employ methods to deter people from continuing in criminality</a:t>
            </a:r>
          </a:p>
          <a:p>
            <a:pPr marL="0" indent="0">
              <a:buNone/>
            </a:pPr>
            <a:r>
              <a:rPr lang="en-GB" dirty="0"/>
              <a:t>Establish an effective Offender Management framework to support work with Pursue and Prevent</a:t>
            </a:r>
          </a:p>
          <a:p>
            <a:pPr marL="0" indent="0">
              <a:buNone/>
            </a:pPr>
            <a:endParaRPr lang="en-GB" dirty="0"/>
          </a:p>
          <a:p>
            <a:pPr marL="0" indent="0">
              <a:buNone/>
            </a:pPr>
            <a:r>
              <a:rPr lang="en-GB" b="1" dirty="0"/>
              <a:t>PURSUE </a:t>
            </a:r>
          </a:p>
          <a:p>
            <a:pPr marL="0" indent="0">
              <a:buNone/>
            </a:pPr>
            <a:r>
              <a:rPr lang="en-GB" dirty="0"/>
              <a:t>Establish strong and efficient collaboration with other agencies</a:t>
            </a:r>
          </a:p>
          <a:p>
            <a:pPr marL="0" indent="0">
              <a:buNone/>
            </a:pPr>
            <a:r>
              <a:rPr lang="en-GB" dirty="0"/>
              <a:t>Relentless disruption and prosecution of criminals </a:t>
            </a:r>
          </a:p>
          <a:p>
            <a:pPr marL="0" indent="0">
              <a:buNone/>
            </a:pPr>
            <a:r>
              <a:rPr lang="en-GB" dirty="0"/>
              <a:t>Attack criminals finances to disrupt networks</a:t>
            </a:r>
          </a:p>
          <a:p>
            <a:pPr marL="0" indent="0">
              <a:buNone/>
            </a:pPr>
            <a:r>
              <a:rPr lang="en-GB" dirty="0"/>
              <a:t>Improve and develop our own capabilities and our co-operation with agencies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862357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8421"/>
            <a:ext cx="10515600" cy="747130"/>
          </a:xfrm>
        </p:spPr>
        <p:txBody>
          <a:bodyPr/>
          <a:lstStyle/>
          <a:p>
            <a:r>
              <a:rPr lang="en-GB" b="1" dirty="0"/>
              <a:t>Tackling Organised Exploitation</a:t>
            </a:r>
          </a:p>
        </p:txBody>
      </p:sp>
      <p:sp>
        <p:nvSpPr>
          <p:cNvPr id="3" name="Content Placeholder 2"/>
          <p:cNvSpPr>
            <a:spLocks noGrp="1"/>
          </p:cNvSpPr>
          <p:nvPr>
            <p:ph idx="1"/>
          </p:nvPr>
        </p:nvSpPr>
        <p:spPr>
          <a:xfrm>
            <a:off x="838200" y="925551"/>
            <a:ext cx="10515600" cy="5776332"/>
          </a:xfrm>
        </p:spPr>
        <p:txBody>
          <a:bodyPr>
            <a:normAutofit fontScale="70000" lnSpcReduction="20000"/>
          </a:bodyPr>
          <a:lstStyle/>
          <a:p>
            <a:r>
              <a:rPr lang="en-GB" dirty="0"/>
              <a:t>No one agency can tackle organised exploitation alone therefore a multi agency cross-Government approach is used. This includes the NCA, Police and partner agencies such as schools, health and social services.</a:t>
            </a:r>
          </a:p>
          <a:p>
            <a:r>
              <a:rPr lang="en-GB" dirty="0"/>
              <a:t>This means formulating a disruption plan and assigning an owner chosen from the most appropriate agency. The plan uses a combination of tactics to disrupt a single or multiple elements of a nominals lifestyle. There would be full engagement with a range of agencies and partners who are implementing and enforcing the disruption plan.  Each disruption is an opportunity to gather more intelligence and make sure the plan is current and valid. </a:t>
            </a:r>
          </a:p>
          <a:p>
            <a:r>
              <a:rPr lang="en-GB" dirty="0" smtClean="0"/>
              <a:t>Within the Force Intelligence </a:t>
            </a:r>
            <a:r>
              <a:rPr lang="en-GB" dirty="0"/>
              <a:t>SOCEX (Serious Organised Crime Exchange) the Thematic Analysts review the top 5 on the Threat Grid and identify and prioritise person(s) who need to be targeted. They use the tool and other policing systems to identify the network around them. The threat will be given an operation name and a MORILE (Management of Risk in Law Enforcement) score and be placed on the Force Threat </a:t>
            </a:r>
            <a:r>
              <a:rPr lang="en-GB" dirty="0" smtClean="0"/>
              <a:t>Grid.</a:t>
            </a:r>
          </a:p>
          <a:p>
            <a:r>
              <a:rPr lang="en-GB" dirty="0" smtClean="0"/>
              <a:t>The </a:t>
            </a:r>
            <a:r>
              <a:rPr lang="en-GB" dirty="0"/>
              <a:t>LRO (Local Responsible Officer) is responsible for the 4P approach to help tackle it. </a:t>
            </a:r>
            <a:r>
              <a:rPr lang="en-GB" dirty="0" smtClean="0"/>
              <a:t>LRO’s </a:t>
            </a:r>
            <a:r>
              <a:rPr lang="en-GB" dirty="0"/>
              <a:t>can progress enforcement work through the monthly Organised Crime &amp; Exploitation Meeting and via the OM (Offender Management) Partnership Meeting. Where any gaps are identified in the partnership response these can be escalated to the Safeguarding Together Tactical Board, which the LRO sits on.</a:t>
            </a:r>
          </a:p>
          <a:p>
            <a:r>
              <a:rPr lang="en-GB" b="1" dirty="0"/>
              <a:t>Prevention</a:t>
            </a:r>
            <a:r>
              <a:rPr lang="en-GB" dirty="0"/>
              <a:t> work happens through the Exploitation Partnership Hub along with </a:t>
            </a:r>
            <a:r>
              <a:rPr lang="en-GB" dirty="0" smtClean="0"/>
              <a:t>the </a:t>
            </a:r>
            <a:r>
              <a:rPr lang="en-GB" dirty="0"/>
              <a:t>Partnerships Team and the work they do with victims, families, partners and communities. </a:t>
            </a:r>
          </a:p>
          <a:p>
            <a:r>
              <a:rPr lang="en-GB" b="1" dirty="0"/>
              <a:t>Protect</a:t>
            </a:r>
            <a:r>
              <a:rPr lang="en-GB" dirty="0"/>
              <a:t> work depends upon the circumstances, impact, reach and risk. It is often hard to predict who may be affected until they are, and then it is about recognising quickly, responding early and investing heavily. Most of this work is on a case by case basis.</a:t>
            </a:r>
          </a:p>
          <a:p>
            <a:endParaRPr lang="en-GB" dirty="0"/>
          </a:p>
          <a:p>
            <a:endParaRPr lang="en-GB" dirty="0"/>
          </a:p>
          <a:p>
            <a:endParaRPr lang="en-GB" dirty="0"/>
          </a:p>
        </p:txBody>
      </p:sp>
    </p:spTree>
    <p:extLst>
      <p:ext uri="{BB962C8B-B14F-4D97-AF65-F5344CB8AC3E}">
        <p14:creationId xmlns:p14="http://schemas.microsoft.com/office/powerpoint/2010/main" val="280195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8124"/>
          </a:xfrm>
        </p:spPr>
        <p:txBody>
          <a:bodyPr>
            <a:normAutofit fontScale="90000"/>
          </a:bodyPr>
          <a:lstStyle/>
          <a:p>
            <a:r>
              <a:rPr lang="en-GB" b="1" dirty="0"/>
              <a:t>Organised Exploitation Dashboard Usage – Benefits:</a:t>
            </a:r>
          </a:p>
        </p:txBody>
      </p:sp>
      <p:sp>
        <p:nvSpPr>
          <p:cNvPr id="3" name="Content Placeholder 2"/>
          <p:cNvSpPr>
            <a:spLocks noGrp="1"/>
          </p:cNvSpPr>
          <p:nvPr>
            <p:ph idx="1"/>
          </p:nvPr>
        </p:nvSpPr>
        <p:spPr>
          <a:xfrm>
            <a:off x="838200" y="1628078"/>
            <a:ext cx="10515600" cy="4548885"/>
          </a:xfrm>
        </p:spPr>
        <p:txBody>
          <a:bodyPr>
            <a:normAutofit fontScale="92500"/>
          </a:bodyPr>
          <a:lstStyle/>
          <a:p>
            <a:pPr marL="0" indent="0">
              <a:buNone/>
            </a:pPr>
            <a:r>
              <a:rPr lang="en-GB" sz="1600" dirty="0"/>
              <a:t>*The speed and efficiency of analysing and visualising the data. </a:t>
            </a:r>
          </a:p>
          <a:p>
            <a:pPr marL="0" indent="0">
              <a:buNone/>
            </a:pPr>
            <a:endParaRPr lang="en-GB" sz="1600" dirty="0"/>
          </a:p>
          <a:p>
            <a:pPr marL="0" indent="0">
              <a:buNone/>
            </a:pPr>
            <a:r>
              <a:rPr lang="en-GB" sz="1600" dirty="0"/>
              <a:t>*</a:t>
            </a:r>
            <a:r>
              <a:rPr lang="en-GB" sz="1600" b="1" dirty="0"/>
              <a:t>Identifying nominals: </a:t>
            </a:r>
            <a:r>
              <a:rPr lang="en-GB" sz="1600" dirty="0"/>
              <a:t>The Boston plot on the first page of the dashboard simply visualises the nominal business rules which place nominals on a Victim/Perpetrator and Organised Exploitation involvement scale. Areas such as the top right, top left and middle of the plot can be analysed to align nominals to the Pursue, Protect and Prevent categories respectively.</a:t>
            </a:r>
          </a:p>
          <a:p>
            <a:pPr marL="0" indent="0">
              <a:buNone/>
            </a:pPr>
            <a:endParaRPr lang="en-GB" sz="1600" dirty="0"/>
          </a:p>
          <a:p>
            <a:pPr marL="0" indent="0">
              <a:buNone/>
            </a:pPr>
            <a:r>
              <a:rPr lang="en-GB" sz="1600" dirty="0"/>
              <a:t>*</a:t>
            </a:r>
            <a:r>
              <a:rPr lang="en-GB" sz="1600" b="1" dirty="0"/>
              <a:t>Typologies: </a:t>
            </a:r>
            <a:r>
              <a:rPr lang="en-GB" sz="1600" dirty="0"/>
              <a:t>being able to quickly understand the specific types of Organised Exploitation events that a nominal or a network of nominals have been involved in, using known terminology related to County Lines, Child Sexual Abuse &amp; Exploitation (CSAE).</a:t>
            </a:r>
          </a:p>
          <a:p>
            <a:endParaRPr lang="en-GB" sz="1600" dirty="0"/>
          </a:p>
          <a:p>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r>
              <a:rPr lang="en-GB" sz="1600" b="1" dirty="0"/>
              <a:t>Networks: </a:t>
            </a:r>
            <a:r>
              <a:rPr lang="en-GB" sz="1600" dirty="0"/>
              <a:t>forming an understanding of how well connected people are and the make-up of networks. The networks display how Perpetrators are connected to Victims as well as highlighting vulnerable people at risk of becoming involved in Organised Exploitation.</a:t>
            </a:r>
          </a:p>
          <a:p>
            <a:pPr marL="0" indent="0">
              <a:buNone/>
            </a:pPr>
            <a:endParaRPr lang="en-GB" sz="1600" dirty="0"/>
          </a:p>
        </p:txBody>
      </p:sp>
      <p:sp>
        <p:nvSpPr>
          <p:cNvPr id="32" name="Rectangle 31">
            <a:extLst>
              <a:ext uri="{FF2B5EF4-FFF2-40B4-BE49-F238E27FC236}">
                <a16:creationId xmlns:a16="http://schemas.microsoft.com/office/drawing/2014/main" xmlns="" id="{6041E493-8F8D-4114-A3E9-7579BDD8C6A1}"/>
              </a:ext>
            </a:extLst>
          </p:cNvPr>
          <p:cNvSpPr/>
          <p:nvPr/>
        </p:nvSpPr>
        <p:spPr>
          <a:xfrm>
            <a:off x="2613812" y="4054946"/>
            <a:ext cx="1524883" cy="275044"/>
          </a:xfrm>
          <a:prstGeom prst="rect">
            <a:avLst/>
          </a:prstGeom>
          <a:solidFill>
            <a:srgbClr val="44546A"/>
          </a:solidFill>
          <a:ln w="28575" cap="flat" cmpd="sng" algn="ctr">
            <a:noFill/>
            <a:prstDash val="solid"/>
            <a:miter lim="800000"/>
          </a:ln>
          <a:effectLst/>
        </p:spPr>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white"/>
                </a:solidFill>
                <a:effectLst/>
                <a:uLnTx/>
                <a:uFillTx/>
                <a:latin typeface="Graphik" panose="020B0503030202060203" pitchFamily="34" charset="0"/>
                <a:ea typeface="+mn-ea"/>
                <a:cs typeface="+mn-cs"/>
              </a:rPr>
              <a:t>Criminal Exploitation</a:t>
            </a:r>
          </a:p>
        </p:txBody>
      </p:sp>
      <p:sp>
        <p:nvSpPr>
          <p:cNvPr id="33" name="Rectangle 32">
            <a:extLst>
              <a:ext uri="{FF2B5EF4-FFF2-40B4-BE49-F238E27FC236}">
                <a16:creationId xmlns:a16="http://schemas.microsoft.com/office/drawing/2014/main" xmlns="" id="{EB956BB0-EC81-441D-8BAD-A336E1453D82}"/>
              </a:ext>
            </a:extLst>
          </p:cNvPr>
          <p:cNvSpPr/>
          <p:nvPr/>
        </p:nvSpPr>
        <p:spPr>
          <a:xfrm>
            <a:off x="6168735" y="4054946"/>
            <a:ext cx="1530000" cy="275044"/>
          </a:xfrm>
          <a:prstGeom prst="rect">
            <a:avLst/>
          </a:prstGeom>
          <a:solidFill>
            <a:srgbClr val="44546A"/>
          </a:solidFill>
          <a:ln w="28575" cap="flat" cmpd="sng" algn="ctr">
            <a:noFill/>
            <a:prstDash val="solid"/>
            <a:miter lim="800000"/>
          </a:ln>
          <a:effectLst/>
        </p:spPr>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white"/>
                </a:solidFill>
                <a:effectLst/>
                <a:uLnTx/>
                <a:uFillTx/>
                <a:latin typeface="Graphik" panose="020B0503030202060203" pitchFamily="34" charset="0"/>
                <a:ea typeface="+mn-ea"/>
                <a:cs typeface="+mn-cs"/>
              </a:rPr>
              <a:t>Sexual Exploitation</a:t>
            </a:r>
          </a:p>
        </p:txBody>
      </p:sp>
      <p:sp>
        <p:nvSpPr>
          <p:cNvPr id="34" name="Rectangle 33">
            <a:extLst>
              <a:ext uri="{FF2B5EF4-FFF2-40B4-BE49-F238E27FC236}">
                <a16:creationId xmlns:a16="http://schemas.microsoft.com/office/drawing/2014/main" xmlns="" id="{A6A0E799-7559-4F4C-A841-A714400AEA19}"/>
              </a:ext>
            </a:extLst>
          </p:cNvPr>
          <p:cNvSpPr/>
          <p:nvPr/>
        </p:nvSpPr>
        <p:spPr>
          <a:xfrm>
            <a:off x="4391890" y="4054946"/>
            <a:ext cx="1530000" cy="275044"/>
          </a:xfrm>
          <a:prstGeom prst="rect">
            <a:avLst/>
          </a:prstGeom>
          <a:solidFill>
            <a:sysClr val="window" lastClr="FFFFFF">
              <a:lumMod val="85000"/>
            </a:sysClr>
          </a:solidFill>
          <a:ln w="28575" cap="flat" cmpd="sng" algn="ctr">
            <a:noFill/>
            <a:prstDash val="solid"/>
            <a:miter lim="800000"/>
          </a:ln>
          <a:effectLst/>
        </p:spPr>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white"/>
                </a:solidFill>
                <a:effectLst/>
                <a:uLnTx/>
                <a:uFillTx/>
                <a:latin typeface="Graphik" panose="020B0503030202060203" pitchFamily="34" charset="0"/>
                <a:ea typeface="+mn-ea"/>
                <a:cs typeface="+mn-cs"/>
              </a:rPr>
              <a:t>Domestic Servitude</a:t>
            </a:r>
          </a:p>
        </p:txBody>
      </p:sp>
      <p:sp>
        <p:nvSpPr>
          <p:cNvPr id="35" name="Rectangle 34">
            <a:extLst>
              <a:ext uri="{FF2B5EF4-FFF2-40B4-BE49-F238E27FC236}">
                <a16:creationId xmlns:a16="http://schemas.microsoft.com/office/drawing/2014/main" xmlns="" id="{1666BBAD-9424-4D41-99FB-2341D2041BB9}"/>
              </a:ext>
            </a:extLst>
          </p:cNvPr>
          <p:cNvSpPr/>
          <p:nvPr/>
        </p:nvSpPr>
        <p:spPr>
          <a:xfrm>
            <a:off x="838200" y="4054946"/>
            <a:ext cx="1498546" cy="275044"/>
          </a:xfrm>
          <a:prstGeom prst="rect">
            <a:avLst/>
          </a:prstGeom>
          <a:solidFill>
            <a:sysClr val="window" lastClr="FFFFFF">
              <a:lumMod val="85000"/>
            </a:sysClr>
          </a:solidFill>
          <a:ln w="28575" cap="flat" cmpd="sng" algn="ctr">
            <a:noFill/>
            <a:prstDash val="solid"/>
            <a:miter lim="800000"/>
          </a:ln>
          <a:effectLst/>
        </p:spPr>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white"/>
                </a:solidFill>
                <a:effectLst/>
                <a:uLnTx/>
                <a:uFillTx/>
                <a:latin typeface="Graphik" panose="020B0503030202060203" pitchFamily="34" charset="0"/>
                <a:ea typeface="+mn-ea"/>
                <a:cs typeface="+mn-cs"/>
              </a:rPr>
              <a:t>Labour Exploitation</a:t>
            </a:r>
          </a:p>
        </p:txBody>
      </p:sp>
      <p:sp>
        <p:nvSpPr>
          <p:cNvPr id="36" name="Rectangle 35">
            <a:extLst>
              <a:ext uri="{FF2B5EF4-FFF2-40B4-BE49-F238E27FC236}">
                <a16:creationId xmlns:a16="http://schemas.microsoft.com/office/drawing/2014/main" xmlns="" id="{A0ACBAE0-7454-4103-B418-1FD14B368C47}"/>
              </a:ext>
            </a:extLst>
          </p:cNvPr>
          <p:cNvSpPr/>
          <p:nvPr/>
        </p:nvSpPr>
        <p:spPr>
          <a:xfrm>
            <a:off x="9722426" y="4054946"/>
            <a:ext cx="1530000" cy="275044"/>
          </a:xfrm>
          <a:prstGeom prst="rect">
            <a:avLst/>
          </a:prstGeom>
          <a:solidFill>
            <a:sysClr val="window" lastClr="FFFFFF">
              <a:lumMod val="85000"/>
            </a:sysClr>
          </a:solidFill>
          <a:ln w="28575" cap="flat" cmpd="sng" algn="ctr">
            <a:noFill/>
            <a:prstDash val="solid"/>
            <a:miter lim="800000"/>
          </a:ln>
          <a:effectLst/>
        </p:spPr>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white"/>
                </a:solidFill>
                <a:effectLst/>
                <a:uLnTx/>
                <a:uFillTx/>
                <a:latin typeface="Graphik" panose="020B0503030202060203" pitchFamily="34" charset="0"/>
                <a:ea typeface="+mn-ea"/>
                <a:cs typeface="+mn-cs"/>
              </a:rPr>
              <a:t>Undetermined Typology</a:t>
            </a:r>
          </a:p>
        </p:txBody>
      </p:sp>
      <p:sp>
        <p:nvSpPr>
          <p:cNvPr id="37" name="Rectangle 36">
            <a:extLst>
              <a:ext uri="{FF2B5EF4-FFF2-40B4-BE49-F238E27FC236}">
                <a16:creationId xmlns:a16="http://schemas.microsoft.com/office/drawing/2014/main" xmlns="" id="{E157CB45-4572-46C2-869C-B6E86F1161D2}"/>
              </a:ext>
            </a:extLst>
          </p:cNvPr>
          <p:cNvSpPr/>
          <p:nvPr/>
        </p:nvSpPr>
        <p:spPr>
          <a:xfrm>
            <a:off x="7945580" y="4054946"/>
            <a:ext cx="1530000" cy="275044"/>
          </a:xfrm>
          <a:prstGeom prst="rect">
            <a:avLst/>
          </a:prstGeom>
          <a:solidFill>
            <a:sysClr val="window" lastClr="FFFFFF">
              <a:lumMod val="85000"/>
            </a:sysClr>
          </a:solidFill>
          <a:ln w="28575" cap="flat" cmpd="sng" algn="ctr">
            <a:noFill/>
            <a:prstDash val="solid"/>
            <a:miter lim="800000"/>
          </a:ln>
          <a:effectLst/>
        </p:spPr>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white"/>
                </a:solidFill>
                <a:effectLst/>
                <a:uLnTx/>
                <a:uFillTx/>
                <a:latin typeface="Graphik" panose="020B0503030202060203" pitchFamily="34" charset="0"/>
                <a:ea typeface="+mn-ea"/>
                <a:cs typeface="+mn-cs"/>
              </a:rPr>
              <a:t>Human Trafficking</a:t>
            </a:r>
          </a:p>
        </p:txBody>
      </p:sp>
      <p:sp>
        <p:nvSpPr>
          <p:cNvPr id="38" name="Rectangle 37">
            <a:extLst>
              <a:ext uri="{FF2B5EF4-FFF2-40B4-BE49-F238E27FC236}">
                <a16:creationId xmlns:a16="http://schemas.microsoft.com/office/drawing/2014/main" xmlns="" id="{FC2802C1-D416-482B-83D7-F90E889DBA42}"/>
              </a:ext>
            </a:extLst>
          </p:cNvPr>
          <p:cNvSpPr/>
          <p:nvPr/>
        </p:nvSpPr>
        <p:spPr>
          <a:xfrm>
            <a:off x="950810" y="4769453"/>
            <a:ext cx="1248927" cy="219123"/>
          </a:xfrm>
          <a:prstGeom prst="rect">
            <a:avLst/>
          </a:prstGeom>
          <a:solidFill>
            <a:srgbClr val="0070C0">
              <a:lumMod val="60000"/>
              <a:lumOff val="40000"/>
            </a:srgbClr>
          </a:solidFill>
          <a:ln w="28575" cap="flat" cmpd="sng" algn="ctr">
            <a:noFill/>
            <a:prstDash val="solid"/>
            <a:miter lim="800000"/>
          </a:ln>
          <a:effectLst/>
        </p:spPr>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white"/>
                </a:solidFill>
                <a:effectLst/>
                <a:uLnTx/>
                <a:uFillTx/>
                <a:latin typeface="Graphik" panose="020B0503030202060203" pitchFamily="34" charset="0"/>
                <a:ea typeface="+mn-ea"/>
                <a:cs typeface="+mn-cs"/>
              </a:rPr>
              <a:t>Line</a:t>
            </a:r>
          </a:p>
        </p:txBody>
      </p:sp>
      <p:sp>
        <p:nvSpPr>
          <p:cNvPr id="39" name="Rectangle 38">
            <a:extLst>
              <a:ext uri="{FF2B5EF4-FFF2-40B4-BE49-F238E27FC236}">
                <a16:creationId xmlns:a16="http://schemas.microsoft.com/office/drawing/2014/main" xmlns="" id="{E092D06A-9E02-41A3-A389-3C7F536E9E86}"/>
              </a:ext>
            </a:extLst>
          </p:cNvPr>
          <p:cNvSpPr/>
          <p:nvPr/>
        </p:nvSpPr>
        <p:spPr>
          <a:xfrm>
            <a:off x="2517340" y="4769452"/>
            <a:ext cx="1248927" cy="219123"/>
          </a:xfrm>
          <a:prstGeom prst="rect">
            <a:avLst/>
          </a:prstGeom>
          <a:solidFill>
            <a:srgbClr val="0070C0">
              <a:lumMod val="60000"/>
              <a:lumOff val="40000"/>
            </a:srgbClr>
          </a:solidFill>
          <a:ln w="28575" cap="flat" cmpd="sng" algn="ctr">
            <a:noFill/>
            <a:prstDash val="solid"/>
            <a:miter lim="800000"/>
          </a:ln>
          <a:effectLst/>
        </p:spPr>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white"/>
                </a:solidFill>
                <a:effectLst/>
                <a:uLnTx/>
                <a:uFillTx/>
                <a:latin typeface="Graphik" panose="020B0503030202060203" pitchFamily="34" charset="0"/>
                <a:ea typeface="+mn-ea"/>
                <a:cs typeface="+mn-cs"/>
              </a:rPr>
              <a:t>Financial</a:t>
            </a:r>
          </a:p>
        </p:txBody>
      </p:sp>
      <p:sp>
        <p:nvSpPr>
          <p:cNvPr id="40" name="Rectangle 39">
            <a:extLst>
              <a:ext uri="{FF2B5EF4-FFF2-40B4-BE49-F238E27FC236}">
                <a16:creationId xmlns:a16="http://schemas.microsoft.com/office/drawing/2014/main" xmlns="" id="{A97B5CEC-5456-4BE2-8E7C-D7F6AFD37E62}"/>
              </a:ext>
            </a:extLst>
          </p:cNvPr>
          <p:cNvSpPr/>
          <p:nvPr/>
        </p:nvSpPr>
        <p:spPr>
          <a:xfrm>
            <a:off x="4083870" y="4769452"/>
            <a:ext cx="1248927" cy="219123"/>
          </a:xfrm>
          <a:prstGeom prst="rect">
            <a:avLst/>
          </a:prstGeom>
          <a:solidFill>
            <a:srgbClr val="0070C0">
              <a:lumMod val="60000"/>
              <a:lumOff val="40000"/>
            </a:srgbClr>
          </a:solidFill>
          <a:ln w="28575" cap="flat" cmpd="sng" algn="ctr">
            <a:noFill/>
            <a:prstDash val="solid"/>
            <a:miter lim="800000"/>
          </a:ln>
          <a:effectLst/>
        </p:spPr>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white"/>
                </a:solidFill>
                <a:effectLst/>
                <a:uLnTx/>
                <a:uFillTx/>
                <a:latin typeface="Graphik" panose="020B0503030202060203" pitchFamily="34" charset="0"/>
                <a:ea typeface="+mn-ea"/>
                <a:cs typeface="+mn-cs"/>
              </a:rPr>
              <a:t>OCG</a:t>
            </a:r>
          </a:p>
        </p:txBody>
      </p:sp>
      <p:sp>
        <p:nvSpPr>
          <p:cNvPr id="41" name="Rectangle 40">
            <a:extLst>
              <a:ext uri="{FF2B5EF4-FFF2-40B4-BE49-F238E27FC236}">
                <a16:creationId xmlns:a16="http://schemas.microsoft.com/office/drawing/2014/main" xmlns="" id="{88F63682-53F6-48CE-BC94-A5C623C81518}"/>
              </a:ext>
            </a:extLst>
          </p:cNvPr>
          <p:cNvSpPr/>
          <p:nvPr/>
        </p:nvSpPr>
        <p:spPr>
          <a:xfrm>
            <a:off x="7248692" y="4769452"/>
            <a:ext cx="1248927" cy="219123"/>
          </a:xfrm>
          <a:prstGeom prst="rect">
            <a:avLst/>
          </a:prstGeom>
          <a:solidFill>
            <a:srgbClr val="0070C0">
              <a:lumMod val="60000"/>
              <a:lumOff val="40000"/>
            </a:srgbClr>
          </a:solidFill>
          <a:ln w="28575" cap="flat" cmpd="sng" algn="ctr">
            <a:noFill/>
            <a:prstDash val="solid"/>
            <a:miter lim="800000"/>
          </a:ln>
          <a:effectLst/>
        </p:spPr>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white"/>
                </a:solidFill>
                <a:effectLst/>
                <a:uLnTx/>
                <a:uFillTx/>
                <a:latin typeface="Graphik" panose="020B0503030202060203" pitchFamily="34" charset="0"/>
                <a:ea typeface="+mn-ea"/>
                <a:cs typeface="+mn-cs"/>
              </a:rPr>
              <a:t>Juvenile CSAE</a:t>
            </a:r>
          </a:p>
        </p:txBody>
      </p:sp>
      <p:sp>
        <p:nvSpPr>
          <p:cNvPr id="42" name="Rectangle 41">
            <a:extLst>
              <a:ext uri="{FF2B5EF4-FFF2-40B4-BE49-F238E27FC236}">
                <a16:creationId xmlns:a16="http://schemas.microsoft.com/office/drawing/2014/main" xmlns="" id="{A7B76AD5-055F-4190-9A42-4D3843E6180B}"/>
              </a:ext>
            </a:extLst>
          </p:cNvPr>
          <p:cNvSpPr/>
          <p:nvPr/>
        </p:nvSpPr>
        <p:spPr>
          <a:xfrm>
            <a:off x="5647512" y="4769452"/>
            <a:ext cx="1248927" cy="219123"/>
          </a:xfrm>
          <a:prstGeom prst="rect">
            <a:avLst/>
          </a:prstGeom>
          <a:solidFill>
            <a:srgbClr val="0070C0">
              <a:lumMod val="60000"/>
              <a:lumOff val="40000"/>
            </a:srgbClr>
          </a:solidFill>
          <a:ln w="28575" cap="flat" cmpd="sng" algn="ctr">
            <a:noFill/>
            <a:prstDash val="solid"/>
            <a:miter lim="800000"/>
          </a:ln>
          <a:effectLst/>
        </p:spPr>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white"/>
                </a:solidFill>
                <a:effectLst/>
                <a:uLnTx/>
                <a:uFillTx/>
                <a:latin typeface="Graphik" panose="020B0503030202060203" pitchFamily="34" charset="0"/>
                <a:ea typeface="+mn-ea"/>
                <a:cs typeface="+mn-cs"/>
              </a:rPr>
              <a:t>Vulnerable</a:t>
            </a:r>
          </a:p>
        </p:txBody>
      </p:sp>
      <p:sp>
        <p:nvSpPr>
          <p:cNvPr id="43" name="Right Brace 42">
            <a:extLst>
              <a:ext uri="{FF2B5EF4-FFF2-40B4-BE49-F238E27FC236}">
                <a16:creationId xmlns:a16="http://schemas.microsoft.com/office/drawing/2014/main" xmlns="" id="{136B85D6-C639-4A3F-A583-50BA0E9A468F}"/>
              </a:ext>
            </a:extLst>
          </p:cNvPr>
          <p:cNvSpPr/>
          <p:nvPr/>
        </p:nvSpPr>
        <p:spPr>
          <a:xfrm rot="16200000">
            <a:off x="3773783" y="1484395"/>
            <a:ext cx="275043" cy="6146211"/>
          </a:xfrm>
          <a:prstGeom prst="rightBrace">
            <a:avLst>
              <a:gd name="adj1" fmla="val 254598"/>
              <a:gd name="adj2" fmla="val 41190"/>
            </a:avLst>
          </a:prstGeom>
          <a:noFill/>
          <a:ln w="635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D48"/>
              </a:solidFill>
              <a:effectLst/>
              <a:uLnTx/>
              <a:uFillTx/>
              <a:latin typeface="Calibri" panose="020F0502020204030204"/>
              <a:ea typeface="+mn-ea"/>
              <a:cs typeface="+mn-cs"/>
            </a:endParaRPr>
          </a:p>
        </p:txBody>
      </p:sp>
      <p:sp>
        <p:nvSpPr>
          <p:cNvPr id="44" name="Right Brace 43">
            <a:extLst>
              <a:ext uri="{FF2B5EF4-FFF2-40B4-BE49-F238E27FC236}">
                <a16:creationId xmlns:a16="http://schemas.microsoft.com/office/drawing/2014/main" xmlns="" id="{1F9CD4ED-29D7-41B7-B94D-61DEFCD11187}"/>
              </a:ext>
            </a:extLst>
          </p:cNvPr>
          <p:cNvSpPr/>
          <p:nvPr/>
        </p:nvSpPr>
        <p:spPr>
          <a:xfrm rot="16200000">
            <a:off x="6924006" y="3072230"/>
            <a:ext cx="275043" cy="2963330"/>
          </a:xfrm>
          <a:prstGeom prst="rightBrace">
            <a:avLst>
              <a:gd name="adj1" fmla="val 254598"/>
              <a:gd name="adj2" fmla="val 46388"/>
            </a:avLst>
          </a:prstGeom>
          <a:noFill/>
          <a:ln w="635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D48"/>
              </a:solidFill>
              <a:effectLst/>
              <a:uLnTx/>
              <a:uFillTx/>
              <a:latin typeface="Calibri" panose="020F0502020204030204"/>
              <a:ea typeface="+mn-ea"/>
              <a:cs typeface="+mn-cs"/>
            </a:endParaRPr>
          </a:p>
        </p:txBody>
      </p:sp>
      <p:sp>
        <p:nvSpPr>
          <p:cNvPr id="45" name="Rounded Rectangle 27">
            <a:extLst>
              <a:ext uri="{FF2B5EF4-FFF2-40B4-BE49-F238E27FC236}">
                <a16:creationId xmlns:a16="http://schemas.microsoft.com/office/drawing/2014/main" xmlns="" id="{BD36C24F-BEBB-4543-9FF9-25E258AFA1B5}"/>
              </a:ext>
            </a:extLst>
          </p:cNvPr>
          <p:cNvSpPr/>
          <p:nvPr/>
        </p:nvSpPr>
        <p:spPr>
          <a:xfrm>
            <a:off x="636356" y="5120422"/>
            <a:ext cx="8328327" cy="246416"/>
          </a:xfrm>
          <a:prstGeom prst="roundRect">
            <a:avLst>
              <a:gd name="adj" fmla="val 28596"/>
            </a:avLst>
          </a:prstGeom>
          <a:solidFill>
            <a:srgbClr val="7030A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Suitability of current categories for discussion</a:t>
            </a:r>
          </a:p>
        </p:txBody>
      </p:sp>
    </p:spTree>
    <p:extLst>
      <p:ext uri="{BB962C8B-B14F-4D97-AF65-F5344CB8AC3E}">
        <p14:creationId xmlns:p14="http://schemas.microsoft.com/office/powerpoint/2010/main" val="414236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513"/>
            <a:ext cx="10515600" cy="579863"/>
          </a:xfrm>
        </p:spPr>
        <p:txBody>
          <a:bodyPr>
            <a:normAutofit fontScale="90000"/>
          </a:bodyPr>
          <a:lstStyle/>
          <a:p>
            <a:r>
              <a:rPr lang="en-GB" b="1" dirty="0"/>
              <a:t>Organised Exploitation Case Study Overview</a:t>
            </a:r>
          </a:p>
        </p:txBody>
      </p:sp>
      <p:sp>
        <p:nvSpPr>
          <p:cNvPr id="3" name="Rectangle 2"/>
          <p:cNvSpPr/>
          <p:nvPr/>
        </p:nvSpPr>
        <p:spPr>
          <a:xfrm>
            <a:off x="838200" y="1124262"/>
            <a:ext cx="10074639" cy="3970318"/>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Rectangle 4"/>
          <p:cNvSpPr/>
          <p:nvPr/>
        </p:nvSpPr>
        <p:spPr>
          <a:xfrm>
            <a:off x="367990" y="691376"/>
            <a:ext cx="11316010" cy="8125301"/>
          </a:xfrm>
          <a:prstGeom prst="rect">
            <a:avLst/>
          </a:prstGeom>
        </p:spPr>
        <p:txBody>
          <a:bodyPr wrap="square">
            <a:spAutoFit/>
          </a:bodyPr>
          <a:lstStyle/>
          <a:p>
            <a:r>
              <a:rPr lang="en-GB" sz="1600" dirty="0"/>
              <a:t>This case study has been compiled showing how the NDAS Organised Exploitation dashboard can give WMP an understanding of identifiable networks of nominals linked to Organised Exploitation and using the intelligence to engage with multiple agencies to initiate a disruption plan.</a:t>
            </a:r>
          </a:p>
          <a:p>
            <a:endParaRPr lang="en-GB" sz="1600" dirty="0"/>
          </a:p>
          <a:p>
            <a:r>
              <a:rPr lang="en-GB" sz="1600" dirty="0"/>
              <a:t>The dashboard helps to identify three groups of nominals; Perpetrators (</a:t>
            </a:r>
            <a:r>
              <a:rPr lang="en-GB" sz="1600" b="1" dirty="0"/>
              <a:t>Pursue</a:t>
            </a:r>
            <a:r>
              <a:rPr lang="en-GB" sz="1600" dirty="0"/>
              <a:t>), Victims (</a:t>
            </a:r>
            <a:r>
              <a:rPr lang="en-GB" sz="1600" b="1" dirty="0"/>
              <a:t>Protect</a:t>
            </a:r>
            <a:r>
              <a:rPr lang="en-GB" sz="1600" dirty="0"/>
              <a:t>) and those that fall within the middle of the Victim/Perpetrator scale (</a:t>
            </a:r>
            <a:r>
              <a:rPr lang="en-GB" sz="1600" b="1" dirty="0"/>
              <a:t>Prevent</a:t>
            </a:r>
            <a:r>
              <a:rPr lang="en-GB" sz="1600" dirty="0"/>
              <a:t>). For the purposes of this case study, a network of nominals linked to organised exploitation has been generated with one nominal from each of the groups mentioned above has been chosen to demonstrate the end to end user journey of identification. The nominal business rules that place the nominal along the Victim/Perpetrator scale will also be highlighted for each example.</a:t>
            </a:r>
          </a:p>
          <a:p>
            <a:endParaRPr lang="en-GB" sz="1600" dirty="0"/>
          </a:p>
          <a:p>
            <a:r>
              <a:rPr lang="en-GB" sz="1600" dirty="0"/>
              <a:t>For the purposes of this case study, </a:t>
            </a:r>
            <a:r>
              <a:rPr lang="en-GB" sz="1600" dirty="0" smtClean="0"/>
              <a:t>the </a:t>
            </a:r>
            <a:r>
              <a:rPr lang="en-GB" sz="1600" dirty="0"/>
              <a:t>relevant teams ROCU, SOCEX and Organised Crime and Gangs Team and an LRO within WMP have been engaged during workshops by NDAS to gain an understanding of the action which could be considered were this to be a real life scenario.</a:t>
            </a:r>
          </a:p>
          <a:p>
            <a:endParaRPr lang="en-GB" sz="1600" dirty="0"/>
          </a:p>
          <a:p>
            <a:r>
              <a:rPr lang="en-GB" sz="1600" dirty="0"/>
              <a:t>The NDAS OE Dashboard can be used in two ways:</a:t>
            </a:r>
          </a:p>
          <a:p>
            <a:endParaRPr lang="en-GB" sz="1600" dirty="0"/>
          </a:p>
          <a:p>
            <a:r>
              <a:rPr lang="en-GB" sz="1600" dirty="0"/>
              <a:t>1. Cross reference through the dashboard with the </a:t>
            </a:r>
            <a:r>
              <a:rPr lang="en-GB" sz="1600" dirty="0" smtClean="0"/>
              <a:t>Threat </a:t>
            </a:r>
            <a:r>
              <a:rPr lang="en-GB" sz="1600" dirty="0"/>
              <a:t>G</a:t>
            </a:r>
            <a:r>
              <a:rPr lang="en-GB" sz="1600" dirty="0" smtClean="0"/>
              <a:t>rid </a:t>
            </a:r>
            <a:r>
              <a:rPr lang="en-GB" sz="1600" dirty="0"/>
              <a:t>OCG, drug lines or people who are already linked to threats/networks on the Threat Grid.</a:t>
            </a:r>
          </a:p>
          <a:p>
            <a:endParaRPr lang="en-GB" sz="1600" dirty="0"/>
          </a:p>
          <a:p>
            <a:r>
              <a:rPr lang="en-GB" sz="1600" dirty="0"/>
              <a:t>2. Use the model to identify new threats to map and score and place onto the Threat Grid. This could be done by the Thematic Analysts looking at the top 5 (highest scoring) on the Boston Plot. They can also look at specific force areas to identify networks in a particular location. This could be useful when there are outbursts of violence in a particular area, maybe with gang retaliation as has been seen in Birmingham recently.</a:t>
            </a:r>
          </a:p>
          <a:p>
            <a:endParaRPr lang="en-GB" sz="1600" dirty="0"/>
          </a:p>
          <a:p>
            <a:r>
              <a:rPr lang="en-GB" sz="1600" dirty="0"/>
              <a:t>For this case study we have used the second identification method of using a Pursue nominal from the top 5 higher tier. </a:t>
            </a:r>
          </a:p>
          <a:p>
            <a:endParaRPr lang="en-GB" sz="1600" dirty="0">
              <a:solidFill>
                <a:schemeClr val="accent1">
                  <a:lumMod val="50000"/>
                </a:schemeClr>
              </a:solidFill>
            </a:endParaRPr>
          </a:p>
          <a:p>
            <a:endParaRPr lang="en-GB" sz="1600" dirty="0"/>
          </a:p>
          <a:p>
            <a:endParaRPr lang="en-GB" dirty="0"/>
          </a:p>
          <a:p>
            <a:endParaRPr lang="en-GB" dirty="0"/>
          </a:p>
          <a:p>
            <a:r>
              <a:rPr lang="en-GB" dirty="0"/>
              <a:t> </a:t>
            </a:r>
          </a:p>
          <a:p>
            <a:endParaRPr lang="en-GB" dirty="0"/>
          </a:p>
          <a:p>
            <a:endParaRPr lang="en-GB" dirty="0"/>
          </a:p>
        </p:txBody>
      </p:sp>
    </p:spTree>
    <p:extLst>
      <p:ext uri="{BB962C8B-B14F-4D97-AF65-F5344CB8AC3E}">
        <p14:creationId xmlns:p14="http://schemas.microsoft.com/office/powerpoint/2010/main" val="4106086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361"/>
            <a:ext cx="10515600" cy="412595"/>
          </a:xfrm>
        </p:spPr>
        <p:txBody>
          <a:bodyPr>
            <a:normAutofit fontScale="90000"/>
          </a:bodyPr>
          <a:lstStyle/>
          <a:p>
            <a:r>
              <a:rPr lang="en-GB" b="1" dirty="0"/>
              <a:t>Prepare </a:t>
            </a:r>
          </a:p>
        </p:txBody>
      </p:sp>
      <p:sp>
        <p:nvSpPr>
          <p:cNvPr id="3" name="Content Placeholder 2"/>
          <p:cNvSpPr>
            <a:spLocks noGrp="1"/>
          </p:cNvSpPr>
          <p:nvPr>
            <p:ph idx="1"/>
          </p:nvPr>
        </p:nvSpPr>
        <p:spPr>
          <a:xfrm>
            <a:off x="838200" y="613317"/>
            <a:ext cx="10515600" cy="6099717"/>
          </a:xfrm>
        </p:spPr>
        <p:txBody>
          <a:bodyPr>
            <a:normAutofit fontScale="55000" lnSpcReduction="20000"/>
          </a:bodyPr>
          <a:lstStyle/>
          <a:p>
            <a:r>
              <a:rPr lang="en-GB" sz="3600" dirty="0"/>
              <a:t>Initially the intelligence and tasking process sits in Force Intelligence SOCEX (Serious Organised Crime Exchange). SOCEX work with a team of Thematic Analysts working to understand threats to the Force and the public from organised exploitation and work to see how the threat sits in a federated tasking. During the SOCEX tasking process alongside analysts, they categorise and prioritise the threat to ensure the right level of capability is used for example for covert jobs they would use ROCU (Regional Organised Crime Unit) and analyse the resources available. </a:t>
            </a:r>
          </a:p>
          <a:p>
            <a:r>
              <a:rPr lang="en-GB" sz="3600" dirty="0"/>
              <a:t>The Thematic Analysts Team review the top 5 on the Threat Grid and identify and prioritise person(s) that need to be targeted based on risk factors, scoring and intelligence. The threat will be given an operation name and a MORILE (Management of Risk in Law Enforcement) score and be placed on the Threat Grid. They use </a:t>
            </a:r>
            <a:r>
              <a:rPr lang="en-GB" sz="3600" dirty="0" smtClean="0"/>
              <a:t>various policing </a:t>
            </a:r>
            <a:r>
              <a:rPr lang="en-GB" sz="3600" dirty="0"/>
              <a:t>tools to identify the network around them and strategically place it on the Threat Grid for the 4P approach.</a:t>
            </a:r>
          </a:p>
          <a:p>
            <a:r>
              <a:rPr lang="en-GB" sz="3600" dirty="0"/>
              <a:t>This is then disseminated through operational intelligence teams to the LRO (Local Responsible Officer) for action. The LRO is responsible for the 4P approach to help tackle it. The LROs identify issues and allocate tasks accordingly to various </a:t>
            </a:r>
            <a:r>
              <a:rPr lang="en-GB" sz="3600" dirty="0" smtClean="0"/>
              <a:t>teams/NPU’s/agencies </a:t>
            </a:r>
            <a:r>
              <a:rPr lang="en-GB" sz="3600" dirty="0"/>
              <a:t>to target network’s/individual’s through the 3 P’s.</a:t>
            </a:r>
          </a:p>
          <a:p>
            <a:r>
              <a:rPr lang="en-GB" sz="3600" b="1" dirty="0"/>
              <a:t>Threat</a:t>
            </a:r>
            <a:r>
              <a:rPr lang="en-GB" sz="3600" dirty="0"/>
              <a:t> is defined as organised criminality relating to key commodities such as guns, drugs and people.</a:t>
            </a:r>
          </a:p>
          <a:p>
            <a:r>
              <a:rPr lang="en-GB" sz="3600" dirty="0"/>
              <a:t>The </a:t>
            </a:r>
            <a:r>
              <a:rPr lang="en-GB" sz="3600" b="1" dirty="0"/>
              <a:t>Threat grid </a:t>
            </a:r>
            <a:r>
              <a:rPr lang="en-GB" sz="3600" dirty="0"/>
              <a:t>identifies key threats relating to organised crime across the force. It is envisaged that in conjunction with that process forces would use the NDAS OE dashboard to more efficiently understand and identify key OE threats.</a:t>
            </a:r>
          </a:p>
          <a:p>
            <a:r>
              <a:rPr lang="en-GB" sz="3600" dirty="0"/>
              <a:t>In an existing network on the threat grid, NDAS OE dashboard helps better understand the network and in turn may identify new networks and threats.</a:t>
            </a:r>
          </a:p>
          <a:p>
            <a:r>
              <a:rPr lang="en-GB" sz="3600" dirty="0"/>
              <a:t>The SOCEX Senior Leadership Team and Thematic Analysts have monthly checks to sense check the correct threats are on the grid.</a:t>
            </a:r>
          </a:p>
          <a:p>
            <a:endParaRPr lang="en-GB" dirty="0"/>
          </a:p>
          <a:p>
            <a:endParaRPr lang="en-GB" dirty="0"/>
          </a:p>
        </p:txBody>
      </p:sp>
    </p:spTree>
    <p:extLst>
      <p:ext uri="{BB962C8B-B14F-4D97-AF65-F5344CB8AC3E}">
        <p14:creationId xmlns:p14="http://schemas.microsoft.com/office/powerpoint/2010/main" val="2007387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211"/>
            <a:ext cx="10515600" cy="546409"/>
          </a:xfrm>
        </p:spPr>
        <p:txBody>
          <a:bodyPr>
            <a:normAutofit fontScale="90000"/>
          </a:bodyPr>
          <a:lstStyle/>
          <a:p>
            <a:r>
              <a:rPr lang="en-GB" b="1" dirty="0"/>
              <a:t>Force Threat Grid Example</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921879761"/>
              </p:ext>
            </p:extLst>
          </p:nvPr>
        </p:nvGraphicFramePr>
        <p:xfrm>
          <a:off x="579864" y="680225"/>
          <a:ext cx="11501303" cy="5887846"/>
        </p:xfrm>
        <a:graphic>
          <a:graphicData uri="http://schemas.openxmlformats.org/drawingml/2006/table">
            <a:tbl>
              <a:tblPr firstRow="1" firstCol="1" bandRow="1"/>
              <a:tblGrid>
                <a:gridCol w="1304692">
                  <a:extLst>
                    <a:ext uri="{9D8B030D-6E8A-4147-A177-3AD203B41FA5}">
                      <a16:colId xmlns:a16="http://schemas.microsoft.com/office/drawing/2014/main" xmlns="" val="159301109"/>
                    </a:ext>
                  </a:extLst>
                </a:gridCol>
                <a:gridCol w="1750742">
                  <a:extLst>
                    <a:ext uri="{9D8B030D-6E8A-4147-A177-3AD203B41FA5}">
                      <a16:colId xmlns:a16="http://schemas.microsoft.com/office/drawing/2014/main" xmlns="" val="1998553378"/>
                    </a:ext>
                  </a:extLst>
                </a:gridCol>
                <a:gridCol w="1717287">
                  <a:extLst>
                    <a:ext uri="{9D8B030D-6E8A-4147-A177-3AD203B41FA5}">
                      <a16:colId xmlns:a16="http://schemas.microsoft.com/office/drawing/2014/main" xmlns="" val="2767346629"/>
                    </a:ext>
                  </a:extLst>
                </a:gridCol>
                <a:gridCol w="1672683">
                  <a:extLst>
                    <a:ext uri="{9D8B030D-6E8A-4147-A177-3AD203B41FA5}">
                      <a16:colId xmlns:a16="http://schemas.microsoft.com/office/drawing/2014/main" xmlns="" val="367302216"/>
                    </a:ext>
                  </a:extLst>
                </a:gridCol>
                <a:gridCol w="1572322">
                  <a:extLst>
                    <a:ext uri="{9D8B030D-6E8A-4147-A177-3AD203B41FA5}">
                      <a16:colId xmlns:a16="http://schemas.microsoft.com/office/drawing/2014/main" xmlns="" val="757206004"/>
                    </a:ext>
                  </a:extLst>
                </a:gridCol>
                <a:gridCol w="1471961">
                  <a:extLst>
                    <a:ext uri="{9D8B030D-6E8A-4147-A177-3AD203B41FA5}">
                      <a16:colId xmlns:a16="http://schemas.microsoft.com/office/drawing/2014/main" xmlns="" val="1990521304"/>
                    </a:ext>
                  </a:extLst>
                </a:gridCol>
                <a:gridCol w="1282390">
                  <a:extLst>
                    <a:ext uri="{9D8B030D-6E8A-4147-A177-3AD203B41FA5}">
                      <a16:colId xmlns:a16="http://schemas.microsoft.com/office/drawing/2014/main" xmlns="" val="1792138680"/>
                    </a:ext>
                  </a:extLst>
                </a:gridCol>
                <a:gridCol w="729226">
                  <a:extLst>
                    <a:ext uri="{9D8B030D-6E8A-4147-A177-3AD203B41FA5}">
                      <a16:colId xmlns:a16="http://schemas.microsoft.com/office/drawing/2014/main" xmlns="" val="506760414"/>
                    </a:ext>
                  </a:extLst>
                </a:gridCol>
              </a:tblGrid>
              <a:tr h="1152542">
                <a:tc>
                  <a:txBody>
                    <a:bodyPr/>
                    <a:lstStyle/>
                    <a:p>
                      <a:pPr algn="ctr">
                        <a:spcAft>
                          <a:spcPts val="0"/>
                        </a:spcAft>
                      </a:pPr>
                      <a:r>
                        <a:rPr lang="en-GB" sz="700" b="1" dirty="0">
                          <a:solidFill>
                            <a:srgbClr val="000000"/>
                          </a:solidFill>
                          <a:effectLst/>
                          <a:latin typeface="Calibri" panose="020F0502020204030204" pitchFamily="34" charset="0"/>
                          <a:ea typeface="Calibri" panose="020F0502020204030204" pitchFamily="34" charset="0"/>
                        </a:rPr>
                        <a:t>Rank</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spcAft>
                          <a:spcPts val="0"/>
                        </a:spcAft>
                      </a:pPr>
                      <a:r>
                        <a:rPr lang="en-GB" sz="700" b="1" dirty="0">
                          <a:solidFill>
                            <a:srgbClr val="000000"/>
                          </a:solidFill>
                          <a:effectLst/>
                          <a:latin typeface="Calibri" panose="020F0502020204030204" pitchFamily="34" charset="0"/>
                          <a:ea typeface="Calibri" panose="020F0502020204030204" pitchFamily="34" charset="0"/>
                        </a:rPr>
                        <a:t>Strategic Response</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spcAft>
                          <a:spcPts val="0"/>
                        </a:spcAft>
                      </a:pPr>
                      <a:r>
                        <a:rPr lang="en-GB" sz="700" b="1" dirty="0">
                          <a:solidFill>
                            <a:srgbClr val="000000"/>
                          </a:solidFill>
                          <a:effectLst/>
                          <a:latin typeface="Calibri" panose="020F0502020204030204" pitchFamily="34" charset="0"/>
                          <a:ea typeface="Calibri" panose="020F0502020204030204" pitchFamily="34" charset="0"/>
                        </a:rPr>
                        <a:t>OCG</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spcAft>
                          <a:spcPts val="0"/>
                        </a:spcAft>
                      </a:pPr>
                      <a:r>
                        <a:rPr lang="en-GB" sz="700" b="1" dirty="0">
                          <a:solidFill>
                            <a:srgbClr val="000000"/>
                          </a:solidFill>
                          <a:effectLst/>
                          <a:latin typeface="Calibri" panose="020F0502020204030204" pitchFamily="34" charset="0"/>
                          <a:ea typeface="Calibri" panose="020F0502020204030204" pitchFamily="34" charset="0"/>
                        </a:rPr>
                        <a:t>Operation</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spcAft>
                          <a:spcPts val="0"/>
                        </a:spcAft>
                      </a:pPr>
                      <a:r>
                        <a:rPr lang="en-GB" sz="700" b="1" dirty="0">
                          <a:solidFill>
                            <a:srgbClr val="000000"/>
                          </a:solidFill>
                          <a:effectLst/>
                          <a:latin typeface="Calibri" panose="020F0502020204030204" pitchFamily="34" charset="0"/>
                          <a:ea typeface="Calibri" panose="020F0502020204030204" pitchFamily="34" charset="0"/>
                        </a:rPr>
                        <a:t>Current WMP Status</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spcAft>
                          <a:spcPts val="0"/>
                        </a:spcAft>
                      </a:pPr>
                      <a:r>
                        <a:rPr lang="en-GB" sz="700" b="1" dirty="0">
                          <a:solidFill>
                            <a:srgbClr val="000000"/>
                          </a:solidFill>
                          <a:effectLst/>
                          <a:latin typeface="Calibri" panose="020F0502020204030204" pitchFamily="34" charset="0"/>
                          <a:ea typeface="Calibri" panose="020F0502020204030204" pitchFamily="34" charset="0"/>
                        </a:rPr>
                        <a:t>Primary Threat</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spcAft>
                          <a:spcPts val="0"/>
                        </a:spcAft>
                      </a:pPr>
                      <a:r>
                        <a:rPr lang="en-GB" sz="700" b="1" dirty="0">
                          <a:solidFill>
                            <a:srgbClr val="000000"/>
                          </a:solidFill>
                          <a:effectLst/>
                          <a:latin typeface="Calibri" panose="020F0502020204030204" pitchFamily="34" charset="0"/>
                          <a:ea typeface="Calibri" panose="020F0502020204030204" pitchFamily="34" charset="0"/>
                        </a:rPr>
                        <a:t>Secondary Threat</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spcAft>
                          <a:spcPts val="0"/>
                        </a:spcAft>
                      </a:pPr>
                      <a:r>
                        <a:rPr lang="en-GB" sz="700" b="1" dirty="0">
                          <a:solidFill>
                            <a:srgbClr val="000000"/>
                          </a:solidFill>
                          <a:effectLst/>
                          <a:latin typeface="Calibri" panose="020F0502020204030204" pitchFamily="34" charset="0"/>
                          <a:ea typeface="Calibri" panose="020F0502020204030204" pitchFamily="34" charset="0"/>
                        </a:rPr>
                        <a:t>Intel Gaps</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4100559971"/>
                  </a:ext>
                </a:extLst>
              </a:tr>
              <a:tr h="710101">
                <a:tc rowSpan="2">
                  <a:txBody>
                    <a:bodyPr/>
                    <a:lstStyle/>
                    <a:p>
                      <a:pPr algn="r">
                        <a:spcAft>
                          <a:spcPts val="0"/>
                        </a:spcAft>
                      </a:pPr>
                      <a:r>
                        <a:rPr lang="en-GB" sz="700" b="1" dirty="0">
                          <a:solidFill>
                            <a:srgbClr val="000000"/>
                          </a:solidFill>
                          <a:effectLst/>
                          <a:latin typeface="Calibri" panose="020F0502020204030204" pitchFamily="34" charset="0"/>
                          <a:ea typeface="Calibri" panose="020F0502020204030204" pitchFamily="34" charset="0"/>
                        </a:rPr>
                        <a:t>1</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Op Westshire (825)</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Sandford OCG (627)</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b="1" dirty="0">
                          <a:solidFill>
                            <a:srgbClr val="000000"/>
                          </a:solidFill>
                          <a:effectLst/>
                          <a:latin typeface="Calibri" panose="020F0502020204030204" pitchFamily="34" charset="0"/>
                          <a:ea typeface="Calibri" panose="020F0502020204030204" pitchFamily="34" charset="0"/>
                        </a:rPr>
                        <a:t> </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dirty="0">
                          <a:solidFill>
                            <a:srgbClr val="000000"/>
                          </a:solidFill>
                          <a:effectLst/>
                          <a:latin typeface="Calibri" panose="020F0502020204030204" pitchFamily="34" charset="0"/>
                          <a:ea typeface="Calibri" panose="020F0502020204030204" pitchFamily="34" charset="0"/>
                        </a:rPr>
                        <a:t>4P</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Drugs supply</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dirty="0">
                          <a:solidFill>
                            <a:srgbClr val="000000"/>
                          </a:solidFill>
                          <a:effectLst/>
                          <a:latin typeface="Calibri" panose="020F0502020204030204" pitchFamily="34" charset="0"/>
                          <a:ea typeface="Calibri" panose="020F0502020204030204" pitchFamily="34" charset="0"/>
                        </a:rPr>
                        <a:t>Violence</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dirty="0">
                          <a:solidFill>
                            <a:srgbClr val="F7994B"/>
                          </a:solidFill>
                          <a:effectLst/>
                          <a:latin typeface="Calibri" panose="020F0502020204030204" pitchFamily="34" charset="0"/>
                          <a:ea typeface="Calibri" panose="020F0502020204030204" pitchFamily="34" charset="0"/>
                        </a:rPr>
                        <a:t> </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106992488"/>
                  </a:ext>
                </a:extLst>
              </a:tr>
              <a:tr h="710101">
                <a:tc vMerge="1">
                  <a:txBody>
                    <a:bodyPr/>
                    <a:lstStyle/>
                    <a:p>
                      <a:endParaRPr lang="en-GB"/>
                    </a:p>
                  </a:txBody>
                  <a:tcPr/>
                </a:tc>
                <a:tc vMerge="1">
                  <a:txBody>
                    <a:bodyPr/>
                    <a:lstStyle/>
                    <a:p>
                      <a:endParaRPr lang="en-GB"/>
                    </a:p>
                  </a:txBody>
                  <a:tcPr/>
                </a:tc>
                <a:tc>
                  <a:txBody>
                    <a:bodyPr/>
                    <a:lstStyle/>
                    <a:p>
                      <a:pPr>
                        <a:spcAft>
                          <a:spcPts val="0"/>
                        </a:spcAft>
                      </a:pPr>
                      <a:r>
                        <a:rPr lang="en-GB" sz="700" b="1" dirty="0">
                          <a:solidFill>
                            <a:srgbClr val="000000"/>
                          </a:solidFill>
                          <a:effectLst/>
                          <a:latin typeface="Calibri" panose="020F0502020204030204" pitchFamily="34" charset="0"/>
                          <a:ea typeface="Calibri" panose="020F0502020204030204" pitchFamily="34" charset="0"/>
                        </a:rPr>
                        <a:t>Red Line (532)</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b="1" dirty="0">
                          <a:solidFill>
                            <a:srgbClr val="000000"/>
                          </a:solidFill>
                          <a:effectLst/>
                          <a:latin typeface="Calibri" panose="020F0502020204030204" pitchFamily="34" charset="0"/>
                          <a:ea typeface="Calibri" panose="020F0502020204030204" pitchFamily="34" charset="0"/>
                        </a:rPr>
                        <a:t>Op Salisbury </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b="1" dirty="0">
                          <a:solidFill>
                            <a:srgbClr val="000000"/>
                          </a:solidFill>
                          <a:effectLst/>
                          <a:latin typeface="Calibri" panose="020F0502020204030204" pitchFamily="34" charset="0"/>
                          <a:ea typeface="Calibri" panose="020F0502020204030204" pitchFamily="34" charset="0"/>
                        </a:rPr>
                        <a:t>Investigation</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b="1" dirty="0">
                          <a:solidFill>
                            <a:srgbClr val="000000"/>
                          </a:solidFill>
                          <a:effectLst/>
                          <a:latin typeface="Calibri" panose="020F0502020204030204" pitchFamily="34" charset="0"/>
                          <a:ea typeface="Calibri" panose="020F0502020204030204" pitchFamily="34" charset="0"/>
                        </a:rPr>
                        <a:t>Exploitation</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b="1" dirty="0">
                          <a:solidFill>
                            <a:srgbClr val="000000"/>
                          </a:solidFill>
                          <a:effectLst/>
                          <a:latin typeface="Calibri" panose="020F0502020204030204" pitchFamily="34" charset="0"/>
                          <a:ea typeface="Calibri" panose="020F0502020204030204" pitchFamily="34" charset="0"/>
                        </a:rPr>
                        <a:t>Drugs supply</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dirty="0">
                          <a:solidFill>
                            <a:srgbClr val="F7994B"/>
                          </a:solidFill>
                          <a:effectLst/>
                          <a:latin typeface="Calibri" panose="020F0502020204030204" pitchFamily="34" charset="0"/>
                          <a:ea typeface="Calibri" panose="020F0502020204030204" pitchFamily="34" charset="0"/>
                        </a:rPr>
                        <a:t> </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94B"/>
                    </a:solidFill>
                  </a:tcPr>
                </a:tc>
                <a:extLst>
                  <a:ext uri="{0D108BD9-81ED-4DB2-BD59-A6C34878D82A}">
                    <a16:rowId xmlns:a16="http://schemas.microsoft.com/office/drawing/2014/main" xmlns="" val="3310606005"/>
                  </a:ext>
                </a:extLst>
              </a:tr>
              <a:tr h="710101">
                <a:tc>
                  <a:txBody>
                    <a:bodyPr/>
                    <a:lstStyle/>
                    <a:p>
                      <a:pPr algn="r">
                        <a:spcAft>
                          <a:spcPts val="0"/>
                        </a:spcAft>
                      </a:pPr>
                      <a:r>
                        <a:rPr lang="en-GB" sz="700" b="1" dirty="0">
                          <a:solidFill>
                            <a:srgbClr val="000000"/>
                          </a:solidFill>
                          <a:effectLst/>
                          <a:latin typeface="Calibri" panose="020F0502020204030204" pitchFamily="34" charset="0"/>
                          <a:ea typeface="Calibri" panose="020F0502020204030204" pitchFamily="34" charset="0"/>
                        </a:rPr>
                        <a:t>2</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 </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Smith OCG (542)</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 </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Intel collection</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Firearms supply</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Violence</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dirty="0">
                          <a:solidFill>
                            <a:srgbClr val="F7994B"/>
                          </a:solidFill>
                          <a:effectLst/>
                          <a:latin typeface="Calibri" panose="020F0502020204030204" pitchFamily="34" charset="0"/>
                          <a:ea typeface="Calibri" panose="020F0502020204030204" pitchFamily="34" charset="0"/>
                        </a:rPr>
                        <a:t> </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821381298"/>
                  </a:ext>
                </a:extLst>
              </a:tr>
              <a:tr h="394933">
                <a:tc rowSpan="2">
                  <a:txBody>
                    <a:bodyPr/>
                    <a:lstStyle/>
                    <a:p>
                      <a:pPr algn="r">
                        <a:spcAft>
                          <a:spcPts val="0"/>
                        </a:spcAft>
                      </a:pPr>
                      <a:r>
                        <a:rPr lang="en-GB" sz="700" b="1" dirty="0">
                          <a:solidFill>
                            <a:srgbClr val="000000"/>
                          </a:solidFill>
                          <a:effectLst/>
                          <a:latin typeface="Calibri" panose="020F0502020204030204" pitchFamily="34" charset="0"/>
                          <a:ea typeface="Calibri" panose="020F0502020204030204" pitchFamily="34" charset="0"/>
                        </a:rPr>
                        <a:t>3</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Op Burgess (436)</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Tite OCG (506)</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 </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dirty="0">
                          <a:solidFill>
                            <a:srgbClr val="000000"/>
                          </a:solidFill>
                          <a:effectLst/>
                          <a:latin typeface="Calibri" panose="020F0502020204030204" pitchFamily="34" charset="0"/>
                          <a:ea typeface="Calibri" panose="020F0502020204030204" pitchFamily="34" charset="0"/>
                        </a:rPr>
                        <a:t>4P</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Drugs supply</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dirty="0">
                          <a:solidFill>
                            <a:srgbClr val="000000"/>
                          </a:solidFill>
                          <a:effectLst/>
                          <a:latin typeface="Calibri" panose="020F0502020204030204" pitchFamily="34" charset="0"/>
                          <a:ea typeface="Calibri" panose="020F0502020204030204" pitchFamily="34" charset="0"/>
                        </a:rPr>
                        <a:t>Violence</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dirty="0">
                          <a:solidFill>
                            <a:srgbClr val="F7994B"/>
                          </a:solidFill>
                          <a:effectLst/>
                          <a:latin typeface="Calibri" panose="020F0502020204030204" pitchFamily="34" charset="0"/>
                          <a:ea typeface="Calibri" panose="020F0502020204030204" pitchFamily="34" charset="0"/>
                        </a:rPr>
                        <a:t> </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94B"/>
                    </a:solidFill>
                  </a:tcPr>
                </a:tc>
                <a:extLst>
                  <a:ext uri="{0D108BD9-81ED-4DB2-BD59-A6C34878D82A}">
                    <a16:rowId xmlns:a16="http://schemas.microsoft.com/office/drawing/2014/main" xmlns="" val="1453297592"/>
                  </a:ext>
                </a:extLst>
              </a:tr>
              <a:tr h="394933">
                <a:tc vMerge="1">
                  <a:txBody>
                    <a:bodyPr/>
                    <a:lstStyle/>
                    <a:p>
                      <a:endParaRPr lang="en-GB"/>
                    </a:p>
                  </a:txBody>
                  <a:tcPr/>
                </a:tc>
                <a:tc vMerge="1">
                  <a:txBody>
                    <a:bodyPr/>
                    <a:lstStyle/>
                    <a:p>
                      <a:endParaRPr lang="en-GB"/>
                    </a:p>
                  </a:txBody>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Farr OCG (490)</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 </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dirty="0">
                          <a:solidFill>
                            <a:srgbClr val="000000"/>
                          </a:solidFill>
                          <a:effectLst/>
                          <a:latin typeface="Calibri" panose="020F0502020204030204" pitchFamily="34" charset="0"/>
                          <a:ea typeface="Calibri" panose="020F0502020204030204" pitchFamily="34" charset="0"/>
                        </a:rPr>
                        <a:t>4P</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Drugs supply</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dirty="0">
                          <a:solidFill>
                            <a:srgbClr val="000000"/>
                          </a:solidFill>
                          <a:effectLst/>
                          <a:latin typeface="Calibri" panose="020F0502020204030204" pitchFamily="34" charset="0"/>
                          <a:ea typeface="Calibri" panose="020F0502020204030204" pitchFamily="34" charset="0"/>
                        </a:rPr>
                        <a:t>Violence</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dirty="0">
                          <a:solidFill>
                            <a:srgbClr val="F7994B"/>
                          </a:solidFill>
                          <a:effectLst/>
                          <a:latin typeface="Calibri" panose="020F0502020204030204" pitchFamily="34" charset="0"/>
                          <a:ea typeface="Calibri" panose="020F0502020204030204" pitchFamily="34" charset="0"/>
                        </a:rPr>
                        <a:t> </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94B"/>
                    </a:solidFill>
                  </a:tcPr>
                </a:tc>
                <a:extLst>
                  <a:ext uri="{0D108BD9-81ED-4DB2-BD59-A6C34878D82A}">
                    <a16:rowId xmlns:a16="http://schemas.microsoft.com/office/drawing/2014/main" xmlns="" val="3787052168"/>
                  </a:ext>
                </a:extLst>
              </a:tr>
              <a:tr h="710101">
                <a:tc>
                  <a:txBody>
                    <a:bodyPr/>
                    <a:lstStyle/>
                    <a:p>
                      <a:pPr algn="r">
                        <a:spcAft>
                          <a:spcPts val="0"/>
                        </a:spcAft>
                      </a:pPr>
                      <a:r>
                        <a:rPr lang="en-GB" sz="700" b="1" dirty="0">
                          <a:solidFill>
                            <a:srgbClr val="000000"/>
                          </a:solidFill>
                          <a:effectLst/>
                          <a:latin typeface="Calibri" panose="020F0502020204030204" pitchFamily="34" charset="0"/>
                          <a:ea typeface="Calibri" panose="020F0502020204030204" pitchFamily="34" charset="0"/>
                        </a:rPr>
                        <a:t>4</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 </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b="1" dirty="0">
                          <a:solidFill>
                            <a:srgbClr val="000000"/>
                          </a:solidFill>
                          <a:effectLst/>
                          <a:latin typeface="Calibri" panose="020F0502020204030204" pitchFamily="34" charset="0"/>
                          <a:ea typeface="Calibri" panose="020F0502020204030204" pitchFamily="34" charset="0"/>
                        </a:rPr>
                        <a:t>Purple Line (476)</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b="1" dirty="0">
                          <a:solidFill>
                            <a:srgbClr val="000000"/>
                          </a:solidFill>
                          <a:effectLst/>
                          <a:latin typeface="Calibri" panose="020F0502020204030204" pitchFamily="34" charset="0"/>
                          <a:ea typeface="Calibri" panose="020F0502020204030204" pitchFamily="34" charset="0"/>
                        </a:rPr>
                        <a:t>Op Winchester</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b="1" dirty="0">
                          <a:solidFill>
                            <a:srgbClr val="000000"/>
                          </a:solidFill>
                          <a:effectLst/>
                          <a:latin typeface="Calibri" panose="020F0502020204030204" pitchFamily="34" charset="0"/>
                          <a:ea typeface="Calibri" panose="020F0502020204030204" pitchFamily="34" charset="0"/>
                        </a:rPr>
                        <a:t>Investigation</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b="1" dirty="0">
                          <a:solidFill>
                            <a:srgbClr val="000000"/>
                          </a:solidFill>
                          <a:effectLst/>
                          <a:latin typeface="Calibri" panose="020F0502020204030204" pitchFamily="34" charset="0"/>
                          <a:ea typeface="Calibri" panose="020F0502020204030204" pitchFamily="34" charset="0"/>
                        </a:rPr>
                        <a:t>Exploitation</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b="1" dirty="0">
                          <a:solidFill>
                            <a:srgbClr val="000000"/>
                          </a:solidFill>
                          <a:effectLst/>
                          <a:latin typeface="Calibri" panose="020F0502020204030204" pitchFamily="34" charset="0"/>
                          <a:ea typeface="Calibri" panose="020F0502020204030204" pitchFamily="34" charset="0"/>
                        </a:rPr>
                        <a:t>Drugs supply</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dirty="0">
                          <a:solidFill>
                            <a:srgbClr val="F7994B"/>
                          </a:solidFill>
                          <a:effectLst/>
                          <a:latin typeface="Calibri" panose="020F0502020204030204" pitchFamily="34" charset="0"/>
                          <a:ea typeface="Calibri" panose="020F0502020204030204" pitchFamily="34" charset="0"/>
                        </a:rPr>
                        <a:t> </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94B"/>
                    </a:solidFill>
                  </a:tcPr>
                </a:tc>
                <a:extLst>
                  <a:ext uri="{0D108BD9-81ED-4DB2-BD59-A6C34878D82A}">
                    <a16:rowId xmlns:a16="http://schemas.microsoft.com/office/drawing/2014/main" xmlns="" val="1269944715"/>
                  </a:ext>
                </a:extLst>
              </a:tr>
              <a:tr h="710101">
                <a:tc>
                  <a:txBody>
                    <a:bodyPr/>
                    <a:lstStyle/>
                    <a:p>
                      <a:pPr algn="r">
                        <a:spcAft>
                          <a:spcPts val="0"/>
                        </a:spcAft>
                      </a:pPr>
                      <a:r>
                        <a:rPr lang="en-GB" sz="700" b="1" dirty="0">
                          <a:solidFill>
                            <a:srgbClr val="000000"/>
                          </a:solidFill>
                          <a:effectLst/>
                          <a:latin typeface="Calibri" panose="020F0502020204030204" pitchFamily="34" charset="0"/>
                          <a:ea typeface="Calibri" panose="020F0502020204030204" pitchFamily="34" charset="0"/>
                        </a:rPr>
                        <a:t>5</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 </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Skidmore OCG (450)</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Op Durham</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Investigation</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Firearms supply</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Violence</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dirty="0">
                          <a:solidFill>
                            <a:srgbClr val="F7994B"/>
                          </a:solidFill>
                          <a:effectLst/>
                          <a:latin typeface="Calibri" panose="020F0502020204030204" pitchFamily="34" charset="0"/>
                          <a:ea typeface="Calibri" panose="020F0502020204030204" pitchFamily="34" charset="0"/>
                        </a:rPr>
                        <a:t> </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94B"/>
                    </a:solidFill>
                  </a:tcPr>
                </a:tc>
                <a:extLst>
                  <a:ext uri="{0D108BD9-81ED-4DB2-BD59-A6C34878D82A}">
                    <a16:rowId xmlns:a16="http://schemas.microsoft.com/office/drawing/2014/main" xmlns="" val="757511320"/>
                  </a:ext>
                </a:extLst>
              </a:tr>
              <a:tr h="394933">
                <a:tc>
                  <a:txBody>
                    <a:bodyPr/>
                    <a:lstStyle/>
                    <a:p>
                      <a:pPr algn="r">
                        <a:spcAft>
                          <a:spcPts val="0"/>
                        </a:spcAft>
                      </a:pPr>
                      <a:r>
                        <a:rPr lang="en-GB" sz="700" b="1" dirty="0">
                          <a:solidFill>
                            <a:srgbClr val="000000"/>
                          </a:solidFill>
                          <a:effectLst/>
                          <a:latin typeface="Calibri" panose="020F0502020204030204" pitchFamily="34" charset="0"/>
                          <a:ea typeface="Calibri" panose="020F0502020204030204" pitchFamily="34" charset="0"/>
                        </a:rPr>
                        <a:t>6</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 </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Todd OCG (420)</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Op Carlisle</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4P</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Drugs</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Calibri" panose="020F0502020204030204" pitchFamily="34" charset="0"/>
                          <a:ea typeface="Calibri" panose="020F0502020204030204" pitchFamily="34" charset="0"/>
                        </a:rPr>
                        <a:t>Violence</a:t>
                      </a:r>
                      <a:endParaRPr lang="en-GB" sz="700" dirty="0">
                        <a:effectLst/>
                        <a:latin typeface="Calibri" panose="020F0502020204030204" pitchFamily="34" charset="0"/>
                        <a:ea typeface="Calibri" panose="020F0502020204030204" pitchFamily="34" charset="0"/>
                      </a:endParaRPr>
                    </a:p>
                  </a:txBody>
                  <a:tcPr marL="42719" marR="4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dirty="0">
                          <a:solidFill>
                            <a:srgbClr val="F7994B"/>
                          </a:solidFill>
                          <a:effectLst/>
                          <a:latin typeface="Calibri" panose="020F0502020204030204" pitchFamily="34" charset="0"/>
                          <a:ea typeface="Calibri" panose="020F0502020204030204" pitchFamily="34" charset="0"/>
                        </a:rPr>
                        <a:t> </a:t>
                      </a:r>
                      <a:endParaRPr lang="en-GB" sz="700" dirty="0">
                        <a:effectLst/>
                        <a:latin typeface="Calibri" panose="020F0502020204030204" pitchFamily="34" charset="0"/>
                        <a:ea typeface="Calibri" panose="020F0502020204030204" pitchFamily="34" charset="0"/>
                      </a:endParaRPr>
                    </a:p>
                  </a:txBody>
                  <a:tcPr marL="42719" marR="42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94B"/>
                    </a:solidFill>
                  </a:tcPr>
                </a:tc>
                <a:extLst>
                  <a:ext uri="{0D108BD9-81ED-4DB2-BD59-A6C34878D82A}">
                    <a16:rowId xmlns:a16="http://schemas.microsoft.com/office/drawing/2014/main" xmlns="" val="1611548802"/>
                  </a:ext>
                </a:extLst>
              </a:tr>
            </a:tbl>
          </a:graphicData>
        </a:graphic>
      </p:graphicFrame>
    </p:spTree>
    <p:extLst>
      <p:ext uri="{BB962C8B-B14F-4D97-AF65-F5344CB8AC3E}">
        <p14:creationId xmlns:p14="http://schemas.microsoft.com/office/powerpoint/2010/main" val="3556274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F648CAA-F3BF-48E6-AC33-C796F2B43EE9}"/>
              </a:ext>
            </a:extLst>
          </p:cNvPr>
          <p:cNvSpPr>
            <a:spLocks noGrp="1"/>
          </p:cNvSpPr>
          <p:nvPr>
            <p:ph type="title"/>
          </p:nvPr>
        </p:nvSpPr>
        <p:spPr>
          <a:xfrm>
            <a:off x="838199" y="-147298"/>
            <a:ext cx="10515600" cy="759137"/>
          </a:xfrm>
        </p:spPr>
        <p:txBody>
          <a:bodyPr>
            <a:normAutofit/>
          </a:bodyPr>
          <a:lstStyle/>
          <a:p>
            <a:r>
              <a:rPr lang="en-GB" sz="3600" b="1" dirty="0"/>
              <a:t>Business Rules for Validation</a:t>
            </a:r>
          </a:p>
        </p:txBody>
      </p:sp>
      <p:sp>
        <p:nvSpPr>
          <p:cNvPr id="28" name="Rectangle 27">
            <a:extLst>
              <a:ext uri="{FF2B5EF4-FFF2-40B4-BE49-F238E27FC236}">
                <a16:creationId xmlns:a16="http://schemas.microsoft.com/office/drawing/2014/main" xmlns="" id="{E203AE7B-2593-4E54-BF7C-004288BE2DF5}"/>
              </a:ext>
            </a:extLst>
          </p:cNvPr>
          <p:cNvSpPr/>
          <p:nvPr/>
        </p:nvSpPr>
        <p:spPr>
          <a:xfrm>
            <a:off x="291261" y="1436457"/>
            <a:ext cx="7064973" cy="25391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rgbClr val="001D48"/>
                </a:solidFill>
                <a:effectLst/>
                <a:uLnTx/>
                <a:uFillTx/>
              </a:rPr>
              <a:t>Business Rules to form nominal values:</a:t>
            </a:r>
          </a:p>
        </p:txBody>
      </p:sp>
      <p:grpSp>
        <p:nvGrpSpPr>
          <p:cNvPr id="29" name="Group 28">
            <a:extLst>
              <a:ext uri="{FF2B5EF4-FFF2-40B4-BE49-F238E27FC236}">
                <a16:creationId xmlns:a16="http://schemas.microsoft.com/office/drawing/2014/main" xmlns="" id="{4EA0483A-353E-470F-AA56-5470242226B8}"/>
              </a:ext>
            </a:extLst>
          </p:cNvPr>
          <p:cNvGrpSpPr/>
          <p:nvPr/>
        </p:nvGrpSpPr>
        <p:grpSpPr>
          <a:xfrm>
            <a:off x="8266573" y="1436457"/>
            <a:ext cx="2471815" cy="2491725"/>
            <a:chOff x="7457942" y="1306856"/>
            <a:chExt cx="2801052" cy="2823614"/>
          </a:xfrm>
        </p:grpSpPr>
        <p:sp>
          <p:nvSpPr>
            <p:cNvPr id="30" name="Half-frame 39">
              <a:extLst>
                <a:ext uri="{FF2B5EF4-FFF2-40B4-BE49-F238E27FC236}">
                  <a16:creationId xmlns:a16="http://schemas.microsoft.com/office/drawing/2014/main" xmlns="" id="{40FEA8D5-DBEF-47C6-8A46-7152C676BD2F}"/>
                </a:ext>
              </a:extLst>
            </p:cNvPr>
            <p:cNvSpPr/>
            <p:nvPr/>
          </p:nvSpPr>
          <p:spPr>
            <a:xfrm rot="16200000">
              <a:off x="7750215" y="1328898"/>
              <a:ext cx="2508779" cy="2508779"/>
            </a:xfrm>
            <a:prstGeom prst="halfFrame">
              <a:avLst>
                <a:gd name="adj1" fmla="val 1359"/>
                <a:gd name="adj2" fmla="val 1176"/>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1D48"/>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xmlns="" id="{CFF46C5C-9DAD-4BD6-BF55-058F080B3E2D}"/>
                </a:ext>
              </a:extLst>
            </p:cNvPr>
            <p:cNvSpPr/>
            <p:nvPr/>
          </p:nvSpPr>
          <p:spPr>
            <a:xfrm>
              <a:off x="7613045" y="3727345"/>
              <a:ext cx="144000" cy="108000"/>
            </a:xfrm>
            <a:prstGeom prst="rect">
              <a:avLst/>
            </a:prstGeom>
          </p:spPr>
          <p:txBody>
            <a:bodyPr wrap="non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1" u="none" strike="noStrike" kern="0" cap="none" spc="0" normalizeH="0" baseline="0" noProof="0" dirty="0">
                  <a:ln>
                    <a:noFill/>
                  </a:ln>
                  <a:solidFill>
                    <a:srgbClr val="001D48"/>
                  </a:solidFill>
                  <a:effectLst/>
                  <a:uLnTx/>
                  <a:uFillTx/>
                </a:rPr>
                <a:t>0</a:t>
              </a:r>
            </a:p>
          </p:txBody>
        </p:sp>
        <p:sp>
          <p:nvSpPr>
            <p:cNvPr id="32" name="Rectangle 31">
              <a:extLst>
                <a:ext uri="{FF2B5EF4-FFF2-40B4-BE49-F238E27FC236}">
                  <a16:creationId xmlns:a16="http://schemas.microsoft.com/office/drawing/2014/main" xmlns="" id="{FB26E416-6D09-404E-BD4D-E9659108E8F3}"/>
                </a:ext>
              </a:extLst>
            </p:cNvPr>
            <p:cNvSpPr/>
            <p:nvPr/>
          </p:nvSpPr>
          <p:spPr>
            <a:xfrm>
              <a:off x="7770096" y="3847196"/>
              <a:ext cx="144000" cy="108000"/>
            </a:xfrm>
            <a:prstGeom prst="rect">
              <a:avLst/>
            </a:prstGeom>
          </p:spPr>
          <p:txBody>
            <a:bodyPr wrap="non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1" u="none" strike="noStrike" kern="0" cap="none" spc="0" normalizeH="0" baseline="0" noProof="0" dirty="0">
                  <a:ln>
                    <a:noFill/>
                  </a:ln>
                  <a:solidFill>
                    <a:srgbClr val="001D48"/>
                  </a:solidFill>
                  <a:effectLst/>
                  <a:uLnTx/>
                  <a:uFillTx/>
                </a:rPr>
                <a:t>-16</a:t>
              </a:r>
            </a:p>
          </p:txBody>
        </p:sp>
        <p:sp>
          <p:nvSpPr>
            <p:cNvPr id="33" name="Rectangle 32">
              <a:extLst>
                <a:ext uri="{FF2B5EF4-FFF2-40B4-BE49-F238E27FC236}">
                  <a16:creationId xmlns:a16="http://schemas.microsoft.com/office/drawing/2014/main" xmlns="" id="{89533715-6F36-46C2-8808-15AEE65919A8}"/>
                </a:ext>
              </a:extLst>
            </p:cNvPr>
            <p:cNvSpPr/>
            <p:nvPr/>
          </p:nvSpPr>
          <p:spPr>
            <a:xfrm>
              <a:off x="10107564" y="3847196"/>
              <a:ext cx="144000" cy="108000"/>
            </a:xfrm>
            <a:prstGeom prst="rect">
              <a:avLst/>
            </a:prstGeom>
          </p:spPr>
          <p:txBody>
            <a:bodyPr wrap="non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1" u="none" strike="noStrike" kern="0" cap="none" spc="0" normalizeH="0" baseline="0" noProof="0" dirty="0">
                  <a:ln>
                    <a:noFill/>
                  </a:ln>
                  <a:solidFill>
                    <a:srgbClr val="001D48"/>
                  </a:solidFill>
                  <a:effectLst/>
                  <a:uLnTx/>
                  <a:uFillTx/>
                </a:rPr>
                <a:t>+16</a:t>
              </a:r>
            </a:p>
          </p:txBody>
        </p:sp>
        <p:sp>
          <p:nvSpPr>
            <p:cNvPr id="34" name="Rectangle 33">
              <a:extLst>
                <a:ext uri="{FF2B5EF4-FFF2-40B4-BE49-F238E27FC236}">
                  <a16:creationId xmlns:a16="http://schemas.microsoft.com/office/drawing/2014/main" xmlns="" id="{4AA37A6D-1F3B-4AB9-969A-CF2169BDBA82}"/>
                </a:ext>
              </a:extLst>
            </p:cNvPr>
            <p:cNvSpPr/>
            <p:nvPr/>
          </p:nvSpPr>
          <p:spPr>
            <a:xfrm>
              <a:off x="7555149" y="1306856"/>
              <a:ext cx="191102" cy="143328"/>
            </a:xfrm>
            <a:prstGeom prst="rect">
              <a:avLst/>
            </a:prstGeom>
          </p:spPr>
          <p:txBody>
            <a:bodyPr wrap="non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srgbClr val="7030A0"/>
                  </a:solidFill>
                  <a:effectLst/>
                  <a:uLnTx/>
                  <a:uFillTx/>
                </a:rPr>
                <a:t>∞</a:t>
              </a:r>
            </a:p>
          </p:txBody>
        </p:sp>
        <p:sp>
          <p:nvSpPr>
            <p:cNvPr id="35" name="Rectangle 34">
              <a:extLst>
                <a:ext uri="{FF2B5EF4-FFF2-40B4-BE49-F238E27FC236}">
                  <a16:creationId xmlns:a16="http://schemas.microsoft.com/office/drawing/2014/main" xmlns="" id="{9B07F6F3-FEEA-4144-8049-286AFAA26C22}"/>
                </a:ext>
              </a:extLst>
            </p:cNvPr>
            <p:cNvSpPr/>
            <p:nvPr/>
          </p:nvSpPr>
          <p:spPr>
            <a:xfrm>
              <a:off x="9208310" y="1858325"/>
              <a:ext cx="900000" cy="314937"/>
            </a:xfrm>
            <a:prstGeom prst="rect">
              <a:avLst/>
            </a:prstGeom>
          </p:spPr>
          <p:txBody>
            <a:bodyPr wrap="none" lIns="0" tIns="0" rIns="0" bIns="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1" u="none" strike="noStrike" kern="0" cap="none" spc="0" normalizeH="0" baseline="0" noProof="0" dirty="0">
                  <a:ln>
                    <a:noFill/>
                  </a:ln>
                  <a:solidFill>
                    <a:srgbClr val="001D48"/>
                  </a:solidFill>
                  <a:effectLst/>
                  <a:uLnTx/>
                  <a:uFillTx/>
                </a:rPr>
                <a:t>Highly involved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1" u="none" strike="noStrike" kern="0" cap="none" spc="0" normalizeH="0" baseline="0" noProof="0" dirty="0">
                  <a:ln>
                    <a:noFill/>
                  </a:ln>
                  <a:solidFill>
                    <a:srgbClr val="001D48"/>
                  </a:solidFill>
                  <a:effectLst/>
                  <a:uLnTx/>
                  <a:uFillTx/>
                </a:rPr>
                <a:t>perpetrator</a:t>
              </a:r>
            </a:p>
          </p:txBody>
        </p:sp>
        <p:sp>
          <p:nvSpPr>
            <p:cNvPr id="36" name="Rectangle 35">
              <a:extLst>
                <a:ext uri="{FF2B5EF4-FFF2-40B4-BE49-F238E27FC236}">
                  <a16:creationId xmlns:a16="http://schemas.microsoft.com/office/drawing/2014/main" xmlns="" id="{E4326B9C-2105-4FE3-B34F-F242E02D6D70}"/>
                </a:ext>
              </a:extLst>
            </p:cNvPr>
            <p:cNvSpPr/>
            <p:nvPr/>
          </p:nvSpPr>
          <p:spPr>
            <a:xfrm>
              <a:off x="7927667" y="1858325"/>
              <a:ext cx="900000" cy="314937"/>
            </a:xfrm>
            <a:prstGeom prst="rect">
              <a:avLst/>
            </a:prstGeom>
          </p:spPr>
          <p:txBody>
            <a:bodyPr wrap="none" lIns="0" tIns="0" rIns="0" bIns="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1" u="none" strike="noStrike" kern="0" cap="none" spc="0" normalizeH="0" baseline="0" noProof="0" dirty="0">
                  <a:ln>
                    <a:noFill/>
                  </a:ln>
                  <a:solidFill>
                    <a:srgbClr val="001D48"/>
                  </a:solidFill>
                  <a:effectLst/>
                  <a:uLnTx/>
                  <a:uFillTx/>
                </a:rPr>
                <a:t>Highly involved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1" u="none" strike="noStrike" kern="0" cap="none" spc="0" normalizeH="0" baseline="0" noProof="0" dirty="0">
                  <a:ln>
                    <a:noFill/>
                  </a:ln>
                  <a:solidFill>
                    <a:srgbClr val="001D48"/>
                  </a:solidFill>
                  <a:effectLst/>
                  <a:uLnTx/>
                  <a:uFillTx/>
                </a:rPr>
                <a:t>victim</a:t>
              </a:r>
            </a:p>
          </p:txBody>
        </p:sp>
        <p:sp>
          <p:nvSpPr>
            <p:cNvPr id="37" name="Rectangle 36">
              <a:extLst>
                <a:ext uri="{FF2B5EF4-FFF2-40B4-BE49-F238E27FC236}">
                  <a16:creationId xmlns:a16="http://schemas.microsoft.com/office/drawing/2014/main" xmlns="" id="{66A7BF6A-407A-410D-A363-1CC322FAFEC1}"/>
                </a:ext>
              </a:extLst>
            </p:cNvPr>
            <p:cNvSpPr/>
            <p:nvPr/>
          </p:nvSpPr>
          <p:spPr>
            <a:xfrm>
              <a:off x="9208310" y="3379084"/>
              <a:ext cx="900000" cy="272718"/>
            </a:xfrm>
            <a:prstGeom prst="rect">
              <a:avLst/>
            </a:prstGeom>
          </p:spPr>
          <p:txBody>
            <a:bodyPr wrap="non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1" u="none" strike="noStrike" kern="0" cap="none" spc="0" normalizeH="0" baseline="0" noProof="0" dirty="0">
                  <a:ln>
                    <a:noFill/>
                  </a:ln>
                  <a:solidFill>
                    <a:srgbClr val="001D48"/>
                  </a:solidFill>
                  <a:effectLst/>
                  <a:uLnTx/>
                  <a:uFillTx/>
                </a:rPr>
                <a:t>Potential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1" u="none" strike="noStrike" kern="0" cap="none" spc="0" normalizeH="0" baseline="0" noProof="0" dirty="0">
                  <a:ln>
                    <a:noFill/>
                  </a:ln>
                  <a:solidFill>
                    <a:srgbClr val="001D48"/>
                  </a:solidFill>
                  <a:effectLst/>
                  <a:uLnTx/>
                  <a:uFillTx/>
                </a:rPr>
                <a:t>perpetrator</a:t>
              </a:r>
            </a:p>
          </p:txBody>
        </p:sp>
        <p:sp>
          <p:nvSpPr>
            <p:cNvPr id="38" name="Rectangle 37">
              <a:extLst>
                <a:ext uri="{FF2B5EF4-FFF2-40B4-BE49-F238E27FC236}">
                  <a16:creationId xmlns:a16="http://schemas.microsoft.com/office/drawing/2014/main" xmlns="" id="{42E62D33-6479-4B14-8255-7FB0ADF8F749}"/>
                </a:ext>
              </a:extLst>
            </p:cNvPr>
            <p:cNvSpPr/>
            <p:nvPr/>
          </p:nvSpPr>
          <p:spPr>
            <a:xfrm>
              <a:off x="7927667" y="3375958"/>
              <a:ext cx="900000" cy="272718"/>
            </a:xfrm>
            <a:prstGeom prst="rect">
              <a:avLst/>
            </a:prstGeom>
          </p:spPr>
          <p:txBody>
            <a:bodyPr wrap="non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1" u="none" strike="noStrike" kern="0" cap="none" spc="0" normalizeH="0" baseline="0" noProof="0" dirty="0">
                  <a:ln>
                    <a:noFill/>
                  </a:ln>
                  <a:solidFill>
                    <a:srgbClr val="001D48"/>
                  </a:solidFill>
                  <a:effectLst/>
                  <a:uLnTx/>
                  <a:uFillTx/>
                </a:rPr>
                <a:t>Vulnerable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1" u="none" strike="noStrike" kern="0" cap="none" spc="0" normalizeH="0" baseline="0" noProof="0" dirty="0">
                  <a:ln>
                    <a:noFill/>
                  </a:ln>
                  <a:solidFill>
                    <a:srgbClr val="001D48"/>
                  </a:solidFill>
                  <a:effectLst/>
                  <a:uLnTx/>
                  <a:uFillTx/>
                </a:rPr>
                <a:t>exploitation</a:t>
              </a:r>
            </a:p>
          </p:txBody>
        </p:sp>
        <p:sp>
          <p:nvSpPr>
            <p:cNvPr id="39" name="Rectangle 38">
              <a:extLst>
                <a:ext uri="{FF2B5EF4-FFF2-40B4-BE49-F238E27FC236}">
                  <a16:creationId xmlns:a16="http://schemas.microsoft.com/office/drawing/2014/main" xmlns="" id="{A1C9AE7D-6221-421C-B168-479845628ACA}"/>
                </a:ext>
              </a:extLst>
            </p:cNvPr>
            <p:cNvSpPr/>
            <p:nvPr/>
          </p:nvSpPr>
          <p:spPr>
            <a:xfrm>
              <a:off x="8962491" y="3847196"/>
              <a:ext cx="144000" cy="108000"/>
            </a:xfrm>
            <a:prstGeom prst="rect">
              <a:avLst/>
            </a:prstGeom>
          </p:spPr>
          <p:txBody>
            <a:bodyPr wrap="non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1" u="none" strike="noStrike" kern="0" cap="none" spc="0" normalizeH="0" baseline="0" noProof="0" dirty="0">
                  <a:ln>
                    <a:noFill/>
                  </a:ln>
                  <a:solidFill>
                    <a:srgbClr val="001D48"/>
                  </a:solidFill>
                  <a:effectLst/>
                  <a:uLnTx/>
                  <a:uFillTx/>
                </a:rPr>
                <a:t>0</a:t>
              </a:r>
            </a:p>
          </p:txBody>
        </p:sp>
        <p:sp>
          <p:nvSpPr>
            <p:cNvPr id="40" name="Rectangle 39">
              <a:extLst>
                <a:ext uri="{FF2B5EF4-FFF2-40B4-BE49-F238E27FC236}">
                  <a16:creationId xmlns:a16="http://schemas.microsoft.com/office/drawing/2014/main" xmlns="" id="{CDE89223-E4D2-43AC-8CD6-D95E7B096A77}"/>
                </a:ext>
              </a:extLst>
            </p:cNvPr>
            <p:cNvSpPr/>
            <p:nvPr/>
          </p:nvSpPr>
          <p:spPr>
            <a:xfrm rot="16200000">
              <a:off x="6259436" y="2540690"/>
              <a:ext cx="2505012" cy="108000"/>
            </a:xfrm>
            <a:prstGeom prst="rect">
              <a:avLst/>
            </a:prstGeom>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001D48"/>
                  </a:solidFill>
                  <a:effectLst/>
                  <a:uLnTx/>
                  <a:uFillTx/>
                </a:rPr>
                <a:t>Involvement in Organised Exploitation </a:t>
              </a:r>
            </a:p>
          </p:txBody>
        </p:sp>
        <p:sp>
          <p:nvSpPr>
            <p:cNvPr id="41" name="Rectangle 40">
              <a:extLst>
                <a:ext uri="{FF2B5EF4-FFF2-40B4-BE49-F238E27FC236}">
                  <a16:creationId xmlns:a16="http://schemas.microsoft.com/office/drawing/2014/main" xmlns="" id="{C992B63B-1752-4D5F-B0CC-310452BFA60C}"/>
                </a:ext>
              </a:extLst>
            </p:cNvPr>
            <p:cNvSpPr/>
            <p:nvPr/>
          </p:nvSpPr>
          <p:spPr>
            <a:xfrm>
              <a:off x="7750215" y="4022470"/>
              <a:ext cx="2508779" cy="108000"/>
            </a:xfrm>
            <a:prstGeom prst="rect">
              <a:avLst/>
            </a:prstGeom>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001D48"/>
                  </a:solidFill>
                  <a:effectLst/>
                  <a:uLnTx/>
                  <a:uFillTx/>
                </a:rPr>
                <a:t>Victim/Perp </a:t>
              </a:r>
              <a:r>
                <a:rPr kumimoji="0" lang="en-GB" sz="700" b="1" i="0" u="none" strike="noStrike" kern="0" cap="none" spc="0" normalizeH="0" baseline="0" noProof="0" dirty="0">
                  <a:ln>
                    <a:noFill/>
                  </a:ln>
                  <a:solidFill>
                    <a:srgbClr val="7030A0"/>
                  </a:solidFill>
                  <a:effectLst/>
                  <a:uLnTx/>
                  <a:uFillTx/>
                </a:rPr>
                <a:t>Scale</a:t>
              </a:r>
            </a:p>
          </p:txBody>
        </p:sp>
        <p:cxnSp>
          <p:nvCxnSpPr>
            <p:cNvPr id="42" name="Straight Connector 41">
              <a:extLst>
                <a:ext uri="{FF2B5EF4-FFF2-40B4-BE49-F238E27FC236}">
                  <a16:creationId xmlns:a16="http://schemas.microsoft.com/office/drawing/2014/main" xmlns="" id="{F4A09716-E0B5-4A1A-8664-E5D085EBE0C5}"/>
                </a:ext>
              </a:extLst>
            </p:cNvPr>
            <p:cNvCxnSpPr>
              <a:cxnSpLocks/>
            </p:cNvCxnSpPr>
            <p:nvPr/>
          </p:nvCxnSpPr>
          <p:spPr>
            <a:xfrm flipH="1">
              <a:off x="9030004" y="1411612"/>
              <a:ext cx="12040" cy="2205390"/>
            </a:xfrm>
            <a:prstGeom prst="line">
              <a:avLst/>
            </a:prstGeom>
            <a:noFill/>
            <a:ln w="19050" cap="flat" cmpd="sng" algn="ctr">
              <a:solidFill>
                <a:sysClr val="window" lastClr="FFFFFF">
                  <a:lumMod val="65000"/>
                </a:sysClr>
              </a:solidFill>
              <a:prstDash val="solid"/>
              <a:miter lim="800000"/>
              <a:headEnd type="none" w="med" len="med"/>
              <a:tailEnd type="none" w="med" len="med"/>
            </a:ln>
            <a:effectLst/>
          </p:spPr>
        </p:cxnSp>
        <p:cxnSp>
          <p:nvCxnSpPr>
            <p:cNvPr id="43" name="Straight Connector 42">
              <a:extLst>
                <a:ext uri="{FF2B5EF4-FFF2-40B4-BE49-F238E27FC236}">
                  <a16:creationId xmlns:a16="http://schemas.microsoft.com/office/drawing/2014/main" xmlns="" id="{E7F1DFB6-038C-4A13-B2B1-1B0EDA98C9E3}"/>
                </a:ext>
              </a:extLst>
            </p:cNvPr>
            <p:cNvCxnSpPr>
              <a:cxnSpLocks/>
            </p:cNvCxnSpPr>
            <p:nvPr/>
          </p:nvCxnSpPr>
          <p:spPr>
            <a:xfrm>
              <a:off x="7924060" y="3222258"/>
              <a:ext cx="2211888" cy="0"/>
            </a:xfrm>
            <a:prstGeom prst="line">
              <a:avLst/>
            </a:prstGeom>
            <a:noFill/>
            <a:ln w="19050" cap="flat" cmpd="sng" algn="ctr">
              <a:solidFill>
                <a:sysClr val="window" lastClr="FFFFFF">
                  <a:lumMod val="65000"/>
                </a:sysClr>
              </a:solidFill>
              <a:prstDash val="solid"/>
              <a:miter lim="800000"/>
              <a:headEnd type="none" w="med" len="med"/>
              <a:tailEnd type="none" w="med" len="med"/>
            </a:ln>
            <a:effectLst/>
          </p:spPr>
        </p:cxnSp>
      </p:grpSp>
      <p:sp>
        <p:nvSpPr>
          <p:cNvPr id="44" name="Rectangle 43">
            <a:extLst>
              <a:ext uri="{FF2B5EF4-FFF2-40B4-BE49-F238E27FC236}">
                <a16:creationId xmlns:a16="http://schemas.microsoft.com/office/drawing/2014/main" xmlns="" id="{FD3BDF6C-A2CA-46D6-87AA-E1AE74A26869}"/>
              </a:ext>
            </a:extLst>
          </p:cNvPr>
          <p:cNvSpPr/>
          <p:nvPr/>
        </p:nvSpPr>
        <p:spPr>
          <a:xfrm>
            <a:off x="8308453" y="613756"/>
            <a:ext cx="2429942" cy="25391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rgbClr val="001D48"/>
                </a:solidFill>
                <a:effectLst/>
                <a:uLnTx/>
                <a:uFillTx/>
              </a:rPr>
              <a:t>Outcome of Business Rules:</a:t>
            </a:r>
          </a:p>
        </p:txBody>
      </p:sp>
      <p:sp>
        <p:nvSpPr>
          <p:cNvPr id="45" name="Rectangle 44">
            <a:extLst>
              <a:ext uri="{FF2B5EF4-FFF2-40B4-BE49-F238E27FC236}">
                <a16:creationId xmlns:a16="http://schemas.microsoft.com/office/drawing/2014/main" xmlns="" id="{6AD3C45E-17FA-4041-8481-9D1A4208C1E4}"/>
              </a:ext>
            </a:extLst>
          </p:cNvPr>
          <p:cNvSpPr/>
          <p:nvPr/>
        </p:nvSpPr>
        <p:spPr>
          <a:xfrm>
            <a:off x="7745791" y="4235121"/>
            <a:ext cx="3752193" cy="1591428"/>
          </a:xfrm>
          <a:prstGeom prst="rect">
            <a:avLst/>
          </a:prstGeom>
        </p:spPr>
        <p:txBody>
          <a:bodyPr wrap="square" lIns="0" tIns="0" rIns="0" bIns="0" anchor="t">
            <a:no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en-GB" sz="1050" b="1" i="0" u="none" strike="noStrike" kern="0" cap="none" spc="0" normalizeH="0" baseline="0" noProof="0" dirty="0">
                <a:ln>
                  <a:noFill/>
                </a:ln>
                <a:solidFill>
                  <a:srgbClr val="001D48"/>
                </a:solidFill>
                <a:effectLst/>
                <a:uLnTx/>
                <a:uFillTx/>
              </a:rPr>
              <a:t>Involvement in Organised Exploitation </a:t>
            </a:r>
          </a:p>
          <a:p>
            <a:pPr marL="171450" marR="0" lvl="0" indent="-171450" defTabSz="914400" eaLnBrk="1" fontAlgn="auto" latinLnBrk="0" hangingPunct="1">
              <a:lnSpc>
                <a:spcPct val="100000"/>
              </a:lnSpc>
              <a:spcBef>
                <a:spcPts val="0"/>
              </a:spcBef>
              <a:spcAft>
                <a:spcPts val="300"/>
              </a:spcAft>
              <a:buClrTx/>
              <a:buSzTx/>
              <a:buFont typeface="System Font"/>
              <a:buChar char="-"/>
              <a:tabLst/>
              <a:defRPr/>
            </a:pPr>
            <a:r>
              <a:rPr kumimoji="0" lang="en-GB" sz="1050" b="0" i="0" u="none" strike="noStrike" kern="0" cap="none" spc="0" normalizeH="0" baseline="0" noProof="0" dirty="0">
                <a:ln>
                  <a:noFill/>
                </a:ln>
                <a:solidFill>
                  <a:srgbClr val="7030A0"/>
                </a:solidFill>
                <a:effectLst/>
                <a:uLnTx/>
                <a:uFillTx/>
              </a:rPr>
              <a:t>A count of the total number of OE tagged events the nominal has been associated with</a:t>
            </a:r>
          </a:p>
          <a:p>
            <a:pPr marL="171450" marR="0" lvl="0" indent="-171450" defTabSz="914400" eaLnBrk="1" fontAlgn="auto" latinLnBrk="0" hangingPunct="1">
              <a:lnSpc>
                <a:spcPct val="100000"/>
              </a:lnSpc>
              <a:spcBef>
                <a:spcPts val="0"/>
              </a:spcBef>
              <a:spcAft>
                <a:spcPts val="300"/>
              </a:spcAft>
              <a:buClrTx/>
              <a:buSzTx/>
              <a:buFont typeface="System Font"/>
              <a:buChar char="-"/>
              <a:tabLst/>
              <a:defRPr/>
            </a:pPr>
            <a:endParaRPr kumimoji="0" lang="en-GB" sz="1050" b="1" i="0" u="none" strike="noStrike" kern="0" cap="none" spc="0" normalizeH="0" baseline="0" noProof="0" dirty="0">
              <a:ln>
                <a:noFill/>
              </a:ln>
              <a:solidFill>
                <a:srgbClr val="001D48"/>
              </a:solidFill>
              <a:effectLst/>
              <a:uLnTx/>
              <a:uFillTx/>
            </a:endParaRPr>
          </a:p>
          <a:p>
            <a:pPr marL="0" marR="0" lvl="0" indent="0" defTabSz="914400" eaLnBrk="1" fontAlgn="auto" latinLnBrk="0" hangingPunct="1">
              <a:lnSpc>
                <a:spcPct val="100000"/>
              </a:lnSpc>
              <a:spcBef>
                <a:spcPts val="0"/>
              </a:spcBef>
              <a:spcAft>
                <a:spcPts val="300"/>
              </a:spcAft>
              <a:buClrTx/>
              <a:buSzTx/>
              <a:buFontTx/>
              <a:buNone/>
              <a:tabLst/>
              <a:defRPr/>
            </a:pPr>
            <a:r>
              <a:rPr kumimoji="0" lang="en-GB" sz="1050" b="1" i="0" u="none" strike="noStrike" kern="0" cap="none" spc="0" normalizeH="0" baseline="0" noProof="0" dirty="0">
                <a:ln>
                  <a:noFill/>
                </a:ln>
                <a:solidFill>
                  <a:srgbClr val="001D48"/>
                </a:solidFill>
                <a:effectLst/>
                <a:uLnTx/>
                <a:uFillTx/>
              </a:rPr>
              <a:t>Hierarchy</a:t>
            </a:r>
          </a:p>
          <a:p>
            <a:pPr marL="171450" marR="0" lvl="0" indent="-171450" defTabSz="914400" eaLnBrk="1" fontAlgn="auto" latinLnBrk="0" hangingPunct="1">
              <a:lnSpc>
                <a:spcPct val="100000"/>
              </a:lnSpc>
              <a:spcBef>
                <a:spcPts val="0"/>
              </a:spcBef>
              <a:spcAft>
                <a:spcPts val="300"/>
              </a:spcAft>
              <a:buClrTx/>
              <a:buSzTx/>
              <a:buFont typeface="System Font"/>
              <a:buChar char="-"/>
              <a:tabLst/>
              <a:defRPr/>
            </a:pPr>
            <a:r>
              <a:rPr kumimoji="0" lang="en-GB" sz="1050" b="0" i="0" u="none" strike="noStrike" kern="0" cap="none" spc="0" normalizeH="0" baseline="0" noProof="0" dirty="0">
                <a:ln>
                  <a:noFill/>
                </a:ln>
                <a:solidFill>
                  <a:srgbClr val="001D48"/>
                </a:solidFill>
                <a:effectLst/>
                <a:uLnTx/>
                <a:uFillTx/>
              </a:rPr>
              <a:t>Deems the segment of an individual, for those involved with Org Expl</a:t>
            </a:r>
          </a:p>
          <a:p>
            <a:pPr marL="171450" marR="0" lvl="0" indent="-171450" defTabSz="914400" eaLnBrk="1" fontAlgn="auto" latinLnBrk="0" hangingPunct="1">
              <a:lnSpc>
                <a:spcPct val="100000"/>
              </a:lnSpc>
              <a:spcBef>
                <a:spcPts val="0"/>
              </a:spcBef>
              <a:spcAft>
                <a:spcPts val="300"/>
              </a:spcAft>
              <a:buClrTx/>
              <a:buSzTx/>
              <a:buFont typeface="System Font"/>
              <a:buChar char="-"/>
              <a:tabLst/>
              <a:defRPr/>
            </a:pPr>
            <a:r>
              <a:rPr kumimoji="0" lang="en-GB" sz="1050" b="0" i="0" u="none" strike="noStrike" kern="0" cap="none" spc="0" normalizeH="0" baseline="0" noProof="0" dirty="0">
                <a:ln>
                  <a:noFill/>
                </a:ln>
                <a:solidFill>
                  <a:srgbClr val="001D48"/>
                </a:solidFill>
                <a:effectLst/>
                <a:uLnTx/>
                <a:uFillTx/>
              </a:rPr>
              <a:t>Based on a series of SME driven rules</a:t>
            </a:r>
          </a:p>
        </p:txBody>
      </p:sp>
      <p:graphicFrame>
        <p:nvGraphicFramePr>
          <p:cNvPr id="46" name="Table 45">
            <a:extLst>
              <a:ext uri="{FF2B5EF4-FFF2-40B4-BE49-F238E27FC236}">
                <a16:creationId xmlns:a16="http://schemas.microsoft.com/office/drawing/2014/main" xmlns="" id="{2AB28234-0830-4EAD-939C-A014F4F84258}"/>
              </a:ext>
            </a:extLst>
          </p:cNvPr>
          <p:cNvGraphicFramePr>
            <a:graphicFrameLocks noGrp="1"/>
          </p:cNvGraphicFramePr>
          <p:nvPr/>
        </p:nvGraphicFramePr>
        <p:xfrm>
          <a:off x="448642" y="526430"/>
          <a:ext cx="6961884" cy="6058800"/>
        </p:xfrm>
        <a:graphic>
          <a:graphicData uri="http://schemas.openxmlformats.org/drawingml/2006/table">
            <a:tbl>
              <a:tblPr firstRow="1" bandRow="1"/>
              <a:tblGrid>
                <a:gridCol w="4257916">
                  <a:extLst>
                    <a:ext uri="{9D8B030D-6E8A-4147-A177-3AD203B41FA5}">
                      <a16:colId xmlns:a16="http://schemas.microsoft.com/office/drawing/2014/main" xmlns="" val="299313262"/>
                    </a:ext>
                  </a:extLst>
                </a:gridCol>
                <a:gridCol w="504414">
                  <a:extLst>
                    <a:ext uri="{9D8B030D-6E8A-4147-A177-3AD203B41FA5}">
                      <a16:colId xmlns:a16="http://schemas.microsoft.com/office/drawing/2014/main" xmlns="" val="749026597"/>
                    </a:ext>
                  </a:extLst>
                </a:gridCol>
                <a:gridCol w="800675">
                  <a:extLst>
                    <a:ext uri="{9D8B030D-6E8A-4147-A177-3AD203B41FA5}">
                      <a16:colId xmlns:a16="http://schemas.microsoft.com/office/drawing/2014/main" xmlns="" val="1761154572"/>
                    </a:ext>
                  </a:extLst>
                </a:gridCol>
                <a:gridCol w="1398879">
                  <a:extLst>
                    <a:ext uri="{9D8B030D-6E8A-4147-A177-3AD203B41FA5}">
                      <a16:colId xmlns:a16="http://schemas.microsoft.com/office/drawing/2014/main" xmlns="" val="3512415283"/>
                    </a:ext>
                  </a:extLst>
                </a:gridCol>
              </a:tblGrid>
              <a:tr h="17998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000" dirty="0">
                          <a:solidFill>
                            <a:schemeClr val="tx1"/>
                          </a:solidFill>
                          <a:latin typeface="Century Gothic" panose="020B0502020202020204" pitchFamily="34" charset="0"/>
                        </a:rPr>
                        <a:t>Feature</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CDC"/>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000" dirty="0">
                          <a:solidFill>
                            <a:schemeClr val="tx1"/>
                          </a:solidFill>
                          <a:latin typeface="Century Gothic" panose="020B0502020202020204" pitchFamily="34" charset="0"/>
                        </a:rPr>
                        <a:t>Rule</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CDC"/>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000" dirty="0">
                          <a:solidFill>
                            <a:schemeClr val="tx1"/>
                          </a:solidFill>
                          <a:latin typeface="Century Gothic" panose="020B0502020202020204" pitchFamily="34" charset="0"/>
                        </a:rPr>
                        <a:t>Perp/Vic</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CDC"/>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000" dirty="0">
                          <a:solidFill>
                            <a:schemeClr val="tx1"/>
                          </a:solidFill>
                          <a:latin typeface="Century Gothic" panose="020B0502020202020204" pitchFamily="34" charset="0"/>
                        </a:rPr>
                        <a:t>Value</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CDC"/>
                    </a:solidFill>
                  </a:tcPr>
                </a:tc>
                <a:extLst>
                  <a:ext uri="{0D108BD9-81ED-4DB2-BD59-A6C34878D82A}">
                    <a16:rowId xmlns:a16="http://schemas.microsoft.com/office/drawing/2014/main" xmlns="" val="1576748746"/>
                  </a:ext>
                </a:extLst>
              </a:tr>
              <a:tr h="179980">
                <a:tc rowSpan="5">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000" dirty="0">
                          <a:solidFill>
                            <a:schemeClr val="tx1"/>
                          </a:solidFill>
                          <a:latin typeface="Century Gothic" panose="020B0502020202020204" pitchFamily="34" charset="0"/>
                        </a:rPr>
                        <a:t>current_age</a:t>
                      </a:r>
                    </a:p>
                  </a:txBody>
                  <a:tcPr marL="36000" marR="36000" marT="36000" marB="3600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&lt;=13</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Vic</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-5</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2327957676"/>
                  </a:ext>
                </a:extLst>
              </a:tr>
              <a:tr h="179980">
                <a:tc vMerge="1">
                  <a:txBody>
                    <a:bodyPr/>
                    <a:lstStyle/>
                    <a:p>
                      <a:endParaRPr lang="en-GB"/>
                    </a:p>
                  </a:txBody>
                  <a:tcPr/>
                </a:tc>
                <a:tc>
                  <a:txBody>
                    <a:bodyPr/>
                    <a:lstStyle/>
                    <a:p>
                      <a:pPr algn="ctr"/>
                      <a:r>
                        <a:rPr lang="en-GB" sz="1000" dirty="0">
                          <a:solidFill>
                            <a:schemeClr val="tx1"/>
                          </a:solidFill>
                          <a:latin typeface="Century Gothic" panose="020B0502020202020204" pitchFamily="34" charset="0"/>
                        </a:rPr>
                        <a:t>=14</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00" dirty="0">
                          <a:solidFill>
                            <a:schemeClr val="tx1"/>
                          </a:solidFill>
                          <a:latin typeface="Century Gothic" panose="020B0502020202020204" pitchFamily="34" charset="0"/>
                        </a:rPr>
                        <a:t>Vic</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00" dirty="0">
                          <a:solidFill>
                            <a:schemeClr val="tx1"/>
                          </a:solidFill>
                          <a:latin typeface="Century Gothic" panose="020B0502020202020204" pitchFamily="34" charset="0"/>
                        </a:rPr>
                        <a:t>-4</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23400561"/>
                  </a:ext>
                </a:extLst>
              </a:tr>
              <a:tr h="179980">
                <a:tc vMerge="1">
                  <a:txBody>
                    <a:bodyPr/>
                    <a:lstStyle/>
                    <a:p>
                      <a:endParaRPr lang="en-GB"/>
                    </a:p>
                  </a:txBody>
                  <a:tcPr/>
                </a:tc>
                <a:tc>
                  <a:txBody>
                    <a:bodyPr/>
                    <a:lstStyle/>
                    <a:p>
                      <a:pPr algn="ctr"/>
                      <a:r>
                        <a:rPr lang="en-GB" sz="1000" dirty="0">
                          <a:solidFill>
                            <a:schemeClr val="tx1"/>
                          </a:solidFill>
                          <a:latin typeface="Century Gothic" panose="020B0502020202020204" pitchFamily="34" charset="0"/>
                        </a:rPr>
                        <a:t>=15</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00" dirty="0">
                          <a:solidFill>
                            <a:schemeClr val="tx1"/>
                          </a:solidFill>
                          <a:latin typeface="Century Gothic" panose="020B0502020202020204" pitchFamily="34" charset="0"/>
                        </a:rPr>
                        <a:t>Vic</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00" dirty="0">
                          <a:solidFill>
                            <a:schemeClr val="tx1"/>
                          </a:solidFill>
                          <a:latin typeface="Century Gothic" panose="020B0502020202020204" pitchFamily="34" charset="0"/>
                        </a:rPr>
                        <a:t>-3</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818235869"/>
                  </a:ext>
                </a:extLst>
              </a:tr>
              <a:tr h="179980">
                <a:tc vMerge="1">
                  <a:txBody>
                    <a:bodyPr/>
                    <a:lstStyle/>
                    <a:p>
                      <a:endParaRPr lang="en-GB"/>
                    </a:p>
                  </a:txBody>
                  <a:tcPr/>
                </a:tc>
                <a:tc>
                  <a:txBody>
                    <a:bodyPr/>
                    <a:lstStyle/>
                    <a:p>
                      <a:pPr algn="ctr"/>
                      <a:r>
                        <a:rPr lang="en-GB" sz="1000" dirty="0">
                          <a:solidFill>
                            <a:schemeClr val="tx1"/>
                          </a:solidFill>
                          <a:latin typeface="Century Gothic" panose="020B0502020202020204" pitchFamily="34" charset="0"/>
                        </a:rPr>
                        <a:t>=16</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00" dirty="0">
                          <a:solidFill>
                            <a:schemeClr val="tx1"/>
                          </a:solidFill>
                          <a:latin typeface="Century Gothic" panose="020B0502020202020204" pitchFamily="34" charset="0"/>
                        </a:rPr>
                        <a:t>Vic</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00" dirty="0">
                          <a:solidFill>
                            <a:schemeClr val="tx1"/>
                          </a:solidFill>
                          <a:latin typeface="Century Gothic" panose="020B0502020202020204" pitchFamily="34" charset="0"/>
                        </a:rPr>
                        <a:t>-2</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620637289"/>
                  </a:ext>
                </a:extLst>
              </a:tr>
              <a:tr h="179980">
                <a:tc vMerge="1">
                  <a:txBody>
                    <a:bodyPr/>
                    <a:lstStyle/>
                    <a:p>
                      <a:endParaRPr lang="en-GB" sz="1100">
                        <a:solidFill>
                          <a:schemeClr val="tx1"/>
                        </a:solidFill>
                        <a:latin typeface="Century Gothic" panose="020B0502020202020204" pitchFamily="34" charset="0"/>
                      </a:endParaRP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&lt;=17</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Vic</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-1</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105257860"/>
                  </a:ext>
                </a:extLst>
              </a:tr>
              <a:tr h="179980">
                <a:tc rowSpan="5">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000" dirty="0">
                          <a:solidFill>
                            <a:schemeClr val="tx1"/>
                          </a:solidFill>
                          <a:latin typeface="Century Gothic" panose="020B0502020202020204" pitchFamily="34" charset="0"/>
                        </a:rPr>
                        <a:t>current_age</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&gt;19</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Perp</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+1</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019461415"/>
                  </a:ext>
                </a:extLst>
              </a:tr>
              <a:tr h="179980">
                <a:tc vMerge="1">
                  <a:txBody>
                    <a:bodyPr/>
                    <a:lstStyle/>
                    <a:p>
                      <a:endParaRPr lang="en-GB"/>
                    </a:p>
                  </a:txBody>
                  <a:tcPr/>
                </a:tc>
                <a:tc>
                  <a:txBody>
                    <a:bodyPr/>
                    <a:lstStyle/>
                    <a:p>
                      <a:pPr algn="ctr"/>
                      <a:r>
                        <a:rPr lang="en-GB" sz="1000" dirty="0">
                          <a:solidFill>
                            <a:schemeClr val="tx1"/>
                          </a:solidFill>
                          <a:latin typeface="Century Gothic" panose="020B0502020202020204" pitchFamily="34" charset="0"/>
                        </a:rPr>
                        <a:t>=21</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a:r>
                        <a:rPr lang="en-GB" sz="1000" dirty="0">
                          <a:solidFill>
                            <a:schemeClr val="tx1"/>
                          </a:solidFill>
                          <a:latin typeface="Century Gothic" panose="020B0502020202020204" pitchFamily="34" charset="0"/>
                        </a:rPr>
                        <a:t>Perp</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a:r>
                        <a:rPr lang="en-GB" sz="1000" dirty="0">
                          <a:solidFill>
                            <a:schemeClr val="tx1"/>
                          </a:solidFill>
                          <a:latin typeface="Century Gothic" panose="020B0502020202020204" pitchFamily="34" charset="0"/>
                        </a:rPr>
                        <a:t>+2</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3798234185"/>
                  </a:ext>
                </a:extLst>
              </a:tr>
              <a:tr h="179980">
                <a:tc vMerge="1">
                  <a:txBody>
                    <a:bodyPr/>
                    <a:lstStyle/>
                    <a:p>
                      <a:endParaRPr lang="en-GB"/>
                    </a:p>
                  </a:txBody>
                  <a:tcPr/>
                </a:tc>
                <a:tc>
                  <a:txBody>
                    <a:bodyPr/>
                    <a:lstStyle/>
                    <a:p>
                      <a:pPr algn="ctr"/>
                      <a:r>
                        <a:rPr lang="en-GB" sz="1000" dirty="0">
                          <a:solidFill>
                            <a:schemeClr val="tx1"/>
                          </a:solidFill>
                          <a:latin typeface="Century Gothic" panose="020B0502020202020204" pitchFamily="34" charset="0"/>
                        </a:rPr>
                        <a:t>=22</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a:r>
                        <a:rPr lang="en-GB" sz="1000" dirty="0">
                          <a:solidFill>
                            <a:schemeClr val="tx1"/>
                          </a:solidFill>
                          <a:latin typeface="Century Gothic" panose="020B0502020202020204" pitchFamily="34" charset="0"/>
                        </a:rPr>
                        <a:t>Perp</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a:r>
                        <a:rPr lang="en-GB" sz="1000" dirty="0">
                          <a:solidFill>
                            <a:schemeClr val="tx1"/>
                          </a:solidFill>
                          <a:latin typeface="Century Gothic" panose="020B0502020202020204" pitchFamily="34" charset="0"/>
                        </a:rPr>
                        <a:t>+3</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206418155"/>
                  </a:ext>
                </a:extLst>
              </a:tr>
              <a:tr h="179980">
                <a:tc vMerge="1">
                  <a:txBody>
                    <a:bodyPr/>
                    <a:lstStyle/>
                    <a:p>
                      <a:endParaRPr lang="en-GB"/>
                    </a:p>
                  </a:txBody>
                  <a:tcPr/>
                </a:tc>
                <a:tc>
                  <a:txBody>
                    <a:bodyPr/>
                    <a:lstStyle/>
                    <a:p>
                      <a:pPr algn="ctr"/>
                      <a:r>
                        <a:rPr lang="en-GB" sz="1000" dirty="0">
                          <a:solidFill>
                            <a:schemeClr val="tx1"/>
                          </a:solidFill>
                          <a:latin typeface="Century Gothic" panose="020B0502020202020204" pitchFamily="34" charset="0"/>
                        </a:rPr>
                        <a:t>=23</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a:r>
                        <a:rPr lang="en-GB" sz="1000" dirty="0">
                          <a:solidFill>
                            <a:schemeClr val="tx1"/>
                          </a:solidFill>
                          <a:latin typeface="Century Gothic" panose="020B0502020202020204" pitchFamily="34" charset="0"/>
                        </a:rPr>
                        <a:t>Perp</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a:r>
                        <a:rPr lang="en-GB" sz="1000" dirty="0">
                          <a:solidFill>
                            <a:schemeClr val="tx1"/>
                          </a:solidFill>
                          <a:latin typeface="Century Gothic" panose="020B0502020202020204" pitchFamily="34" charset="0"/>
                        </a:rPr>
                        <a:t>+4</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803485572"/>
                  </a:ext>
                </a:extLst>
              </a:tr>
              <a:tr h="179980">
                <a:tc vMerge="1">
                  <a:txBody>
                    <a:bodyPr/>
                    <a:lstStyle/>
                    <a:p>
                      <a:pPr lvl="0">
                        <a:buNone/>
                      </a:pPr>
                      <a:endParaRPr lang="en-US" sz="1100" kern="1200">
                        <a:solidFill>
                          <a:schemeClr val="tx1"/>
                        </a:solidFill>
                        <a:latin typeface="Century Gothic" panose="020B0502020202020204" pitchFamily="34" charset="0"/>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ctr">
                        <a:buNone/>
                      </a:pPr>
                      <a:r>
                        <a:rPr lang="en-US" sz="1000" kern="1200" dirty="0">
                          <a:solidFill>
                            <a:schemeClr val="tx1"/>
                          </a:solidFill>
                          <a:latin typeface="Century Gothic" panose="020B0502020202020204" pitchFamily="34" charset="0"/>
                          <a:ea typeface="+mn-ea"/>
                          <a:cs typeface="+mn-cs"/>
                        </a:rPr>
                        <a:t>&gt;23</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ctr">
                        <a:buNone/>
                      </a:pPr>
                      <a:r>
                        <a:rPr lang="en-US" sz="1000" kern="1200" dirty="0">
                          <a:solidFill>
                            <a:schemeClr val="tx1"/>
                          </a:solidFill>
                          <a:latin typeface="Century Gothic" panose="020B0502020202020204" pitchFamily="34" charset="0"/>
                          <a:ea typeface="+mn-ea"/>
                          <a:cs typeface="+mn-cs"/>
                        </a:rPr>
                        <a:t>Perp</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ctr">
                        <a:buNone/>
                      </a:pPr>
                      <a:r>
                        <a:rPr lang="en-US" sz="1000" kern="1200" dirty="0">
                          <a:solidFill>
                            <a:schemeClr val="tx1"/>
                          </a:solidFill>
                          <a:latin typeface="Century Gothic" panose="020B0502020202020204" pitchFamily="34" charset="0"/>
                          <a:ea typeface="+mn-ea"/>
                          <a:cs typeface="+mn-cs"/>
                        </a:rPr>
                        <a:t>+5</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4029252541"/>
                  </a:ext>
                </a:extLst>
              </a:tr>
              <a:tr h="179980">
                <a:tc rowSpan="5">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000" dirty="0">
                          <a:solidFill>
                            <a:schemeClr val="tx1"/>
                          </a:solidFill>
                          <a:latin typeface="Century Gothic" panose="020B0502020202020204" pitchFamily="34" charset="0"/>
                        </a:rPr>
                        <a:t>max_distance_found_cd_misper OR max_furthest_distance_sight_cd_misper</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&gt;=6</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dirty="0">
                          <a:solidFill>
                            <a:schemeClr val="tx1"/>
                          </a:solidFill>
                          <a:latin typeface="Century Gothic" panose="020B0502020202020204" pitchFamily="34" charset="0"/>
                        </a:rPr>
                        <a:t>Vic</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dirty="0">
                          <a:solidFill>
                            <a:schemeClr val="tx1"/>
                          </a:solidFill>
                          <a:latin typeface="Century Gothic" panose="020B0502020202020204" pitchFamily="34" charset="0"/>
                        </a:rPr>
                        <a:t>-1</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5317838"/>
                  </a:ext>
                </a:extLst>
              </a:tr>
              <a:tr h="179980">
                <a:tc vMerge="1">
                  <a:txBody>
                    <a:bodyPr/>
                    <a:lstStyle/>
                    <a:p>
                      <a:endParaRPr lang="en-GB"/>
                    </a:p>
                  </a:txBody>
                  <a:tcPr/>
                </a:tc>
                <a:tc>
                  <a:txBody>
                    <a:bodyPr/>
                    <a:lstStyle/>
                    <a:p>
                      <a:pPr algn="ctr"/>
                      <a:r>
                        <a:rPr lang="en-GB" sz="1000" dirty="0">
                          <a:solidFill>
                            <a:schemeClr val="tx1"/>
                          </a:solidFill>
                          <a:latin typeface="Century Gothic" panose="020B0502020202020204" pitchFamily="34" charset="0"/>
                        </a:rPr>
                        <a:t>=7</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000" dirty="0">
                          <a:solidFill>
                            <a:schemeClr val="tx1"/>
                          </a:solidFill>
                          <a:latin typeface="Century Gothic" panose="020B0502020202020204" pitchFamily="34" charset="0"/>
                        </a:rPr>
                        <a:t>Vic</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000" dirty="0">
                          <a:solidFill>
                            <a:schemeClr val="tx1"/>
                          </a:solidFill>
                          <a:latin typeface="Century Gothic" panose="020B0502020202020204" pitchFamily="34" charset="0"/>
                        </a:rPr>
                        <a:t>-2</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039220703"/>
                  </a:ext>
                </a:extLst>
              </a:tr>
              <a:tr h="179980">
                <a:tc vMerge="1">
                  <a:txBody>
                    <a:bodyPr/>
                    <a:lstStyle/>
                    <a:p>
                      <a:endParaRPr lang="en-GB"/>
                    </a:p>
                  </a:txBody>
                  <a:tcPr/>
                </a:tc>
                <a:tc>
                  <a:txBody>
                    <a:bodyPr/>
                    <a:lstStyle/>
                    <a:p>
                      <a:pPr algn="ctr"/>
                      <a:r>
                        <a:rPr lang="en-GB" sz="1000" dirty="0">
                          <a:solidFill>
                            <a:schemeClr val="tx1"/>
                          </a:solidFill>
                          <a:latin typeface="Century Gothic" panose="020B0502020202020204" pitchFamily="34" charset="0"/>
                        </a:rPr>
                        <a:t>=8</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000" dirty="0">
                          <a:solidFill>
                            <a:schemeClr val="tx1"/>
                          </a:solidFill>
                          <a:latin typeface="Century Gothic" panose="020B0502020202020204" pitchFamily="34" charset="0"/>
                        </a:rPr>
                        <a:t>Vic</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000" dirty="0">
                          <a:solidFill>
                            <a:schemeClr val="tx1"/>
                          </a:solidFill>
                          <a:latin typeface="Century Gothic" panose="020B0502020202020204" pitchFamily="34" charset="0"/>
                        </a:rPr>
                        <a:t>-3</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841367392"/>
                  </a:ext>
                </a:extLst>
              </a:tr>
              <a:tr h="179980">
                <a:tc vMerge="1">
                  <a:txBody>
                    <a:bodyPr/>
                    <a:lstStyle/>
                    <a:p>
                      <a:endParaRPr lang="en-GB"/>
                    </a:p>
                  </a:txBody>
                  <a:tcPr/>
                </a:tc>
                <a:tc>
                  <a:txBody>
                    <a:bodyPr/>
                    <a:lstStyle/>
                    <a:p>
                      <a:pPr algn="ctr"/>
                      <a:r>
                        <a:rPr lang="en-GB" sz="1000" dirty="0">
                          <a:solidFill>
                            <a:schemeClr val="tx1"/>
                          </a:solidFill>
                          <a:latin typeface="Century Gothic" panose="020B0502020202020204" pitchFamily="34" charset="0"/>
                        </a:rPr>
                        <a:t>=9</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000" dirty="0">
                          <a:solidFill>
                            <a:schemeClr val="tx1"/>
                          </a:solidFill>
                          <a:latin typeface="Century Gothic" panose="020B0502020202020204" pitchFamily="34" charset="0"/>
                        </a:rPr>
                        <a:t>Vic</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000" dirty="0">
                          <a:solidFill>
                            <a:schemeClr val="tx1"/>
                          </a:solidFill>
                          <a:latin typeface="Century Gothic" panose="020B0502020202020204" pitchFamily="34" charset="0"/>
                        </a:rPr>
                        <a:t>-4</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465396865"/>
                  </a:ext>
                </a:extLst>
              </a:tr>
              <a:tr h="179980">
                <a:tc vMerge="1">
                  <a:txBody>
                    <a:bodyPr/>
                    <a:lstStyle/>
                    <a:p>
                      <a:endParaRPr lang="en-GB" sz="1100">
                        <a:solidFill>
                          <a:schemeClr val="tx1"/>
                        </a:solidFill>
                        <a:latin typeface="Century Gothic" panose="020B0502020202020204" pitchFamily="34" charset="0"/>
                      </a:endParaRP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&gt;=10</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dirty="0">
                          <a:solidFill>
                            <a:schemeClr val="tx1"/>
                          </a:solidFill>
                          <a:latin typeface="Century Gothic" panose="020B0502020202020204" pitchFamily="34" charset="0"/>
                        </a:rPr>
                        <a:t>Vic</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dirty="0">
                          <a:solidFill>
                            <a:schemeClr val="tx1"/>
                          </a:solidFill>
                          <a:latin typeface="Century Gothic" panose="020B0502020202020204" pitchFamily="34" charset="0"/>
                        </a:rPr>
                        <a:t>-5</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760410443"/>
                  </a:ext>
                </a:extLst>
              </a:tr>
              <a:tr h="17998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000" dirty="0">
                          <a:solidFill>
                            <a:schemeClr val="tx1"/>
                          </a:solidFill>
                          <a:latin typeface="Century Gothic" panose="020B0502020202020204" pitchFamily="34" charset="0"/>
                        </a:rPr>
                        <a:t>Count of Misper episodes</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&gt; 2</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Vic</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-1</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28303244"/>
                  </a:ext>
                </a:extLst>
              </a:tr>
              <a:tr h="179980">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000" dirty="0">
                          <a:solidFill>
                            <a:schemeClr val="tx1"/>
                          </a:solidFill>
                          <a:latin typeface="Century Gothic" panose="020B0502020202020204" pitchFamily="34" charset="0"/>
                        </a:rPr>
                        <a:t>Non-crimes within last year</a:t>
                      </a:r>
                    </a:p>
                  </a:txBody>
                  <a:tcPr marL="36000" marR="36000" marT="36000" marB="3600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&gt;=1</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Vic</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-3</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435079958"/>
                  </a:ext>
                </a:extLst>
              </a:tr>
              <a:tr h="179980">
                <a:tc vMerge="1">
                  <a:txBody>
                    <a:bodyPr/>
                    <a:lstStyle/>
                    <a:p>
                      <a:endParaRPr lang="en-GB"/>
                    </a:p>
                  </a:txBody>
                  <a:tcPr/>
                </a:tc>
                <a:tc>
                  <a:txBody>
                    <a:bodyPr/>
                    <a:lstStyle/>
                    <a:p>
                      <a:pPr algn="ctr"/>
                      <a:r>
                        <a:rPr lang="en-GB" sz="1000" dirty="0">
                          <a:solidFill>
                            <a:schemeClr val="tx1"/>
                          </a:solidFill>
                          <a:latin typeface="Century Gothic" panose="020B0502020202020204" pitchFamily="34" charset="0"/>
                        </a:rPr>
                        <a:t>=2</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00" dirty="0">
                          <a:solidFill>
                            <a:schemeClr val="tx1"/>
                          </a:solidFill>
                          <a:latin typeface="Century Gothic" panose="020B0502020202020204" pitchFamily="34" charset="0"/>
                        </a:rPr>
                        <a:t>Vic</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00" dirty="0">
                          <a:solidFill>
                            <a:schemeClr val="tx1"/>
                          </a:solidFill>
                          <a:latin typeface="Century Gothic" panose="020B0502020202020204" pitchFamily="34" charset="0"/>
                        </a:rPr>
                        <a:t>-4</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199003315"/>
                  </a:ext>
                </a:extLst>
              </a:tr>
              <a:tr h="179980">
                <a:tc vMerge="1">
                  <a:txBody>
                    <a:bodyPr/>
                    <a:lstStyle/>
                    <a:p>
                      <a:endParaRPr lang="en-GB" sz="1000">
                        <a:solidFill>
                          <a:schemeClr val="tx1"/>
                        </a:solidFill>
                        <a:latin typeface="Century Gothic" panose="020B0502020202020204" pitchFamily="34" charset="0"/>
                      </a:endParaRPr>
                    </a:p>
                  </a:txBody>
                  <a:tcPr marL="36000" marR="36000" marT="36000" marB="3600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&gt;=3</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Vic</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-5</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448502683"/>
                  </a:ext>
                </a:extLst>
              </a:tr>
              <a:tr h="17998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000" dirty="0">
                          <a:solidFill>
                            <a:schemeClr val="tx1"/>
                          </a:solidFill>
                          <a:latin typeface="Century Gothic" panose="020B0502020202020204" pitchFamily="34" charset="0"/>
                        </a:rPr>
                        <a:t>Age at first drug offence (off or sus) &gt;18 &amp; count of all crimes (off or sus)</a:t>
                      </a:r>
                    </a:p>
                  </a:txBody>
                  <a:tcPr marL="36000" marR="36000" marT="36000" marB="3600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&gt;2</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kern="1200" dirty="0">
                          <a:solidFill>
                            <a:schemeClr val="tx1"/>
                          </a:solidFill>
                          <a:latin typeface="Century Gothic" panose="020B0502020202020204" pitchFamily="34" charset="0"/>
                          <a:ea typeface="+mn-ea"/>
                          <a:cs typeface="+mn-cs"/>
                        </a:rPr>
                        <a:t>Perp</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+2</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740690263"/>
                  </a:ext>
                </a:extLst>
              </a:tr>
              <a:tr h="179980">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000" dirty="0">
                          <a:solidFill>
                            <a:schemeClr val="tx1"/>
                          </a:solidFill>
                          <a:latin typeface="Century Gothic" panose="020B0502020202020204" pitchFamily="34" charset="0"/>
                        </a:rPr>
                        <a:t>count_weapon_crime_off + count_weapon_crime_sus*</a:t>
                      </a:r>
                    </a:p>
                  </a:txBody>
                  <a:tcPr marL="36000" marR="36000" marT="36000" marB="3600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&gt;=2</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kern="1200" dirty="0">
                          <a:solidFill>
                            <a:schemeClr val="tx1"/>
                          </a:solidFill>
                          <a:latin typeface="Century Gothic" panose="020B0502020202020204" pitchFamily="34" charset="0"/>
                          <a:ea typeface="+mn-ea"/>
                          <a:cs typeface="+mn-cs"/>
                        </a:rPr>
                        <a:t>Perp</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+2</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2524195694"/>
                  </a:ext>
                </a:extLst>
              </a:tr>
              <a:tr h="179980">
                <a:tc vMerge="1">
                  <a:txBody>
                    <a:bodyPr/>
                    <a:lstStyle/>
                    <a:p>
                      <a:endParaRPr lang="en-GB"/>
                    </a:p>
                  </a:txBody>
                  <a:tcPr/>
                </a:tc>
                <a:tc>
                  <a:txBody>
                    <a:bodyPr/>
                    <a:lstStyle/>
                    <a:p>
                      <a:pPr algn="ctr"/>
                      <a:r>
                        <a:rPr lang="en-GB" sz="1000" dirty="0">
                          <a:solidFill>
                            <a:schemeClr val="tx1"/>
                          </a:solidFill>
                          <a:latin typeface="Century Gothic" panose="020B0502020202020204" pitchFamily="34" charset="0"/>
                        </a:rPr>
                        <a:t>=3</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000" kern="1200" dirty="0">
                          <a:solidFill>
                            <a:schemeClr val="tx1"/>
                          </a:solidFill>
                          <a:latin typeface="Century Gothic" panose="020B0502020202020204" pitchFamily="34" charset="0"/>
                          <a:ea typeface="+mn-ea"/>
                          <a:cs typeface="+mn-cs"/>
                        </a:rPr>
                        <a:t>Perp</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00" dirty="0">
                          <a:solidFill>
                            <a:schemeClr val="tx1"/>
                          </a:solidFill>
                          <a:latin typeface="Century Gothic" panose="020B0502020202020204" pitchFamily="34" charset="0"/>
                        </a:rPr>
                        <a:t>+3</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687676590"/>
                  </a:ext>
                </a:extLst>
              </a:tr>
              <a:tr h="179980">
                <a:tc vMerge="1">
                  <a:txBody>
                    <a:bodyPr/>
                    <a:lstStyle/>
                    <a:p>
                      <a:endParaRPr lang="en-GB" sz="1000">
                        <a:solidFill>
                          <a:schemeClr val="tx1"/>
                        </a:solidFill>
                        <a:latin typeface="Century Gothic" panose="020B0502020202020204" pitchFamily="34" charset="0"/>
                      </a:endParaRPr>
                    </a:p>
                  </a:txBody>
                  <a:tcPr marL="36000" marR="36000" marT="36000" marB="3600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&gt;=4</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kern="1200" dirty="0">
                          <a:solidFill>
                            <a:schemeClr val="tx1"/>
                          </a:solidFill>
                          <a:latin typeface="Century Gothic" panose="020B0502020202020204" pitchFamily="34" charset="0"/>
                          <a:ea typeface="+mn-ea"/>
                          <a:cs typeface="+mn-cs"/>
                        </a:rPr>
                        <a:t>Perp</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+4</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342738987"/>
                  </a:ext>
                </a:extLst>
              </a:tr>
              <a:tr h="179980">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000" dirty="0">
                          <a:solidFill>
                            <a:schemeClr val="tx1"/>
                          </a:solidFill>
                          <a:latin typeface="Century Gothic" panose="020B0502020202020204" pitchFamily="34" charset="0"/>
                        </a:rPr>
                        <a:t>highest_ocg_standing_rank</a:t>
                      </a:r>
                    </a:p>
                  </a:txBody>
                  <a:tcPr marL="36000" marR="36000" marT="36000" marB="3600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=1</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kern="1200" dirty="0">
                          <a:solidFill>
                            <a:schemeClr val="tx1"/>
                          </a:solidFill>
                          <a:latin typeface="Century Gothic" panose="020B0502020202020204" pitchFamily="34" charset="0"/>
                          <a:ea typeface="+mn-ea"/>
                          <a:cs typeface="+mn-cs"/>
                        </a:rPr>
                        <a:t>Perp</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+5</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733745936"/>
                  </a:ext>
                </a:extLst>
              </a:tr>
              <a:tr h="179980">
                <a:tc vMerge="1">
                  <a:txBody>
                    <a:bodyPr/>
                    <a:lstStyle/>
                    <a:p>
                      <a:endParaRPr lang="en-GB"/>
                    </a:p>
                  </a:txBody>
                  <a:tcPr/>
                </a:tc>
                <a:tc>
                  <a:txBody>
                    <a:bodyPr/>
                    <a:lstStyle/>
                    <a:p>
                      <a:pPr algn="ctr"/>
                      <a:r>
                        <a:rPr lang="en-GB" sz="1000" dirty="0">
                          <a:solidFill>
                            <a:schemeClr val="tx1"/>
                          </a:solidFill>
                          <a:latin typeface="Century Gothic" panose="020B0502020202020204" pitchFamily="34" charset="0"/>
                        </a:rPr>
                        <a:t>=2</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000" kern="1200" dirty="0">
                          <a:solidFill>
                            <a:schemeClr val="tx1"/>
                          </a:solidFill>
                          <a:latin typeface="Century Gothic" panose="020B0502020202020204" pitchFamily="34" charset="0"/>
                          <a:ea typeface="+mn-ea"/>
                          <a:cs typeface="+mn-cs"/>
                        </a:rPr>
                        <a:t>Perp</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00" dirty="0">
                          <a:solidFill>
                            <a:schemeClr val="tx1"/>
                          </a:solidFill>
                          <a:latin typeface="Century Gothic" panose="020B0502020202020204" pitchFamily="34" charset="0"/>
                        </a:rPr>
                        <a:t>+3</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741621102"/>
                  </a:ext>
                </a:extLst>
              </a:tr>
              <a:tr h="179980">
                <a:tc vMerge="1">
                  <a:txBody>
                    <a:bodyPr/>
                    <a:lstStyle/>
                    <a:p>
                      <a:endParaRPr lang="en-GB" sz="1000">
                        <a:solidFill>
                          <a:schemeClr val="tx1"/>
                        </a:solidFill>
                        <a:latin typeface="Century Gothic" panose="020B0502020202020204" pitchFamily="34" charset="0"/>
                      </a:endParaRPr>
                    </a:p>
                  </a:txBody>
                  <a:tcPr marL="36000" marR="36000" marT="36000" marB="3600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=3</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kern="1200" dirty="0">
                          <a:solidFill>
                            <a:schemeClr val="tx1"/>
                          </a:solidFill>
                          <a:latin typeface="Century Gothic" panose="020B0502020202020204" pitchFamily="34" charset="0"/>
                          <a:ea typeface="+mn-ea"/>
                          <a:cs typeface="+mn-cs"/>
                        </a:rPr>
                        <a:t>Perp</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dirty="0">
                          <a:solidFill>
                            <a:schemeClr val="tx1"/>
                          </a:solidFill>
                          <a:latin typeface="Century Gothic" panose="020B0502020202020204" pitchFamily="34" charset="0"/>
                        </a:rPr>
                        <a:t>+1</a:t>
                      </a:r>
                    </a:p>
                  </a:txBody>
                  <a:tcPr marL="36000" marR="36000"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185863527"/>
                  </a:ext>
                </a:extLst>
              </a:tr>
            </a:tbl>
          </a:graphicData>
        </a:graphic>
      </p:graphicFrame>
    </p:spTree>
    <p:extLst>
      <p:ext uri="{BB962C8B-B14F-4D97-AF65-F5344CB8AC3E}">
        <p14:creationId xmlns:p14="http://schemas.microsoft.com/office/powerpoint/2010/main" val="3965551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wmpAppealstoThePCC xmlns="5266e339-39c2-409b-b9ee-bf1c659db9b0" xsi:nil="true"/>
    <wmpFinance xmlns="5266e339-39c2-409b-b9ee-bf1c659db9b0" xsi:nil="true"/>
    <wmpKeywords xmlns="5266e339-39c2-409b-b9ee-bf1c659db9b0" xsi:nil="true"/>
    <wmpOfficeManagement xmlns="5266e339-39c2-409b-b9ee-bf1c659db9b0" xsi:nil="true"/>
    <wmpLocalPartners xmlns="5266e339-39c2-409b-b9ee-bf1c659db9b0" xsi:nil="true"/>
    <wmpNationalBodies xmlns="5266e339-39c2-409b-b9ee-bf1c659db9b0" xsi:nil="true"/>
    <wmpBusinessPlanning xmlns="5266e339-39c2-409b-b9ee-bf1c659db9b0" xsi:nil="true"/>
    <wmpForceLPU xmlns="5266e339-39c2-409b-b9ee-bf1c659db9b0" xsi:nil="true"/>
    <wmpPCCDecision xmlns="5266e339-39c2-409b-b9ee-bf1c659db9b0" xsi:nil="true"/>
    <wmpGeneralTags xmlns="5266e339-39c2-409b-b9ee-bf1c659db9b0" xsi:nil="true"/>
    <wmpRelevantDate xmlns="5266e339-39c2-409b-b9ee-bf1c659db9b0" xsi:nil="true"/>
    <wmpDocumentOwner xmlns="5266e339-39c2-409b-b9ee-bf1c659db9b0">
      <UserInfo>
        <DisplayName/>
        <AccountId xsi:nil="true"/>
        <AccountType/>
      </UserInfo>
    </wmpDocumentOwner>
    <wmpCaseWork xmlns="5266e339-39c2-409b-b9ee-bf1c659db9b0" xsi:nil="true"/>
    <wmpHumanResources xmlns="5266e339-39c2-409b-b9ee-bf1c659db9b0" xsi:nil="true"/>
    <wmpDocumentType xmlns="5266e339-39c2-409b-b9ee-bf1c659db9b0" xsi:nil="true"/>
    <wmpCommunications xmlns="5266e339-39c2-409b-b9ee-bf1c659db9b0" xsi:nil="true"/>
    <wmpPublicMeetings xmlns="5266e339-39c2-409b-b9ee-bf1c659db9b0" xsi:nil="true"/>
    <wmpForceDepartment xmlns="5266e339-39c2-409b-b9ee-bf1c659db9b0" xsi:nil="true"/>
    <wmpTransition xmlns="5266e339-39c2-409b-b9ee-bf1c659db9b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Word" ma:contentTypeID="0x0101009B2D7332376CDA40911B9432AADE569900756AA843FDA8A940ABEBF84D1E24B6D1" ma:contentTypeVersion="2" ma:contentTypeDescription="Create a Word Document" ma:contentTypeScope="" ma:versionID="513d391213c94bdf28b4660ac47ac42d">
  <xsd:schema xmlns:xsd="http://www.w3.org/2001/XMLSchema" xmlns:xs="http://www.w3.org/2001/XMLSchema" xmlns:p="http://schemas.microsoft.com/office/2006/metadata/properties" xmlns:ns2="5266e339-39c2-409b-b9ee-bf1c659db9b0" targetNamespace="http://schemas.microsoft.com/office/2006/metadata/properties" ma:root="true" ma:fieldsID="32f7ba4f13dd999734b33837778fb4a9" ns2:_="">
    <xsd:import namespace="5266e339-39c2-409b-b9ee-bf1c659db9b0"/>
    <xsd:element name="properties">
      <xsd:complexType>
        <xsd:sequence>
          <xsd:element name="documentManagement">
            <xsd:complexType>
              <xsd:all>
                <xsd:element ref="ns2:wmpRelevantDate" minOccurs="0"/>
                <xsd:element ref="ns2:wmpDocumentOwner" minOccurs="0"/>
                <xsd:element ref="ns2:wmpDocumentType" minOccurs="0"/>
                <xsd:element ref="ns2:wmpAppealstoThePCC" minOccurs="0"/>
                <xsd:element ref="ns2:wmpBusinessPlanning" minOccurs="0"/>
                <xsd:element ref="ns2:wmpCaseWork" minOccurs="0"/>
                <xsd:element ref="ns2:wmpCommunications" minOccurs="0"/>
                <xsd:element ref="ns2:wmpFinance" minOccurs="0"/>
                <xsd:element ref="ns2:wmpForceDepartment" minOccurs="0"/>
                <xsd:element ref="ns2:wmpForceLPU" minOccurs="0"/>
                <xsd:element ref="ns2:wmpGeneralTags" minOccurs="0"/>
                <xsd:element ref="ns2:wmpHumanResources" minOccurs="0"/>
                <xsd:element ref="ns2:wmpKeywords" minOccurs="0"/>
                <xsd:element ref="ns2:wmpLocalPartners" minOccurs="0"/>
                <xsd:element ref="ns2:wmpNationalBodies" minOccurs="0"/>
                <xsd:element ref="ns2:wmpOfficeManagement" minOccurs="0"/>
                <xsd:element ref="ns2:wmpPCCDecision" minOccurs="0"/>
                <xsd:element ref="ns2:wmpPublicMeetings" minOccurs="0"/>
                <xsd:element ref="ns2:wmpTransi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66e339-39c2-409b-b9ee-bf1c659db9b0" elementFormDefault="qualified">
    <xsd:import namespace="http://schemas.microsoft.com/office/2006/documentManagement/types"/>
    <xsd:import namespace="http://schemas.microsoft.com/office/infopath/2007/PartnerControls"/>
    <xsd:element name="wmpRelevantDate" ma:index="8" nillable="true" ma:displayName="Relevant Date" ma:description="" ma:format="DateOnly" ma:internalName="wmpRelevantDate">
      <xsd:simpleType>
        <xsd:restriction base="dms:DateTime"/>
      </xsd:simpleType>
    </xsd:element>
    <xsd:element name="wmpDocumentOwner" ma:index="9" nillable="true" ma:displayName="Document Owner" ma:list="UserInfo" ma:internalName="wmpDocumentOw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mpDocumentType" ma:index="10" nillable="true" ma:displayName="Document Type" ma:default="" ma:internalName="wmpDocumentType" ma:readOnly="false">
      <xsd:simpleType>
        <xsd:restriction base="dms:Choice">
          <xsd:enumeration value="Agenda"/>
          <xsd:enumeration value="Briefing"/>
          <xsd:enumeration value="Commissioning brief"/>
          <xsd:enumeration value="Correspondence"/>
          <xsd:enumeration value="Database"/>
          <xsd:enumeration value="Form"/>
          <xsd:enumeration value="Image"/>
          <xsd:enumeration value="Manual"/>
          <xsd:enumeration value="Minutes"/>
          <xsd:enumeration value="Notes"/>
          <xsd:enumeration value="Policy/Procedure"/>
          <xsd:enumeration value="Presentation"/>
          <xsd:enumeration value="Project initiation"/>
          <xsd:enumeration value="Publication"/>
          <xsd:enumeration value="Report"/>
          <xsd:enumeration value="Spreadsheet"/>
          <xsd:enumeration value="Telephone Note"/>
          <xsd:enumeration value="Other"/>
        </xsd:restriction>
      </xsd:simpleType>
    </xsd:element>
    <xsd:element name="wmpAppealstoThePCC" ma:index="11" nillable="true" ma:displayName="Appeals to The PCC" ma:default="" ma:internalName="wmpAppealstoThePCC" ma:readOnly="false">
      <xsd:simpleType>
        <xsd:restriction base="dms:Choice">
          <xsd:enumeration value="Business interest"/>
          <xsd:enumeration value="Dismissal"/>
          <xsd:enumeration value="Misconduct hearings"/>
          <xsd:enumeration value="Police appeal tribunals"/>
          <xsd:enumeration value="Other"/>
        </xsd:restriction>
      </xsd:simpleType>
    </xsd:element>
    <xsd:element name="wmpBusinessPlanning" ma:index="12" nillable="true" ma:displayName="Business Planning" ma:default="" ma:internalName="wmpBusinessPlanning" ma:readOnly="false">
      <xsd:simpleType>
        <xsd:restriction base="dms:Choice">
          <xsd:enumeration value="Annual reports"/>
          <xsd:enumeration value="Business continuity"/>
          <xsd:enumeration value="Delivery plan"/>
          <xsd:enumeration value="Police and crime plan"/>
          <xsd:enumeration value="Risk Management"/>
          <xsd:enumeration value="Strategy"/>
          <xsd:enumeration value="Other"/>
        </xsd:restriction>
      </xsd:simpleType>
    </xsd:element>
    <xsd:element name="wmpCaseWork" ma:index="13" nillable="true" ma:displayName="Case Work" ma:default="" ma:internalName="wmpCaseWork" ma:readOnly="false">
      <xsd:simpleType>
        <xsd:restriction base="dms:Choice">
          <xsd:enumeration value="Complaint"/>
          <xsd:enumeration value="Freedom of information"/>
          <xsd:enumeration value="Other"/>
        </xsd:restriction>
      </xsd:simpleType>
    </xsd:element>
    <xsd:element name="wmpCommunications" ma:index="14" nillable="true" ma:displayName="Communications" ma:default="" ma:internalName="wmpCommunications" ma:readOnly="false">
      <xsd:simpleType>
        <xsd:restriction base="dms:Choice">
          <xsd:enumeration value="Branding"/>
          <xsd:enumeration value="Internet /Intranet"/>
          <xsd:enumeration value="Media"/>
          <xsd:enumeration value="Photography"/>
          <xsd:enumeration value="Public Relations"/>
          <xsd:enumeration value="Other"/>
        </xsd:restriction>
      </xsd:simpleType>
    </xsd:element>
    <xsd:element name="wmpFinance" ma:index="15" nillable="true" ma:displayName="Finance" ma:default="" ma:internalName="wmpFinance" ma:readOnly="false">
      <xsd:simpleType>
        <xsd:restriction base="dms:Choice">
          <xsd:enumeration value="Budget"/>
          <xsd:enumeration value="Commissioning"/>
          <xsd:enumeration value="Community Initiative Fund"/>
          <xsd:enumeration value="Contracts and Procurement"/>
          <xsd:enumeration value="Expenses"/>
          <xsd:enumeration value="Grants and funding"/>
          <xsd:enumeration value="Pensions"/>
          <xsd:enumeration value="Precept"/>
          <xsd:enumeration value="Treasury Management"/>
          <xsd:enumeration value="Other"/>
        </xsd:restriction>
      </xsd:simpleType>
    </xsd:element>
    <xsd:element name="wmpForceDepartment" ma:index="16" nillable="true" ma:displayName="Force Department" ma:default="" ma:internalName="wmpForceDepartment" ma:readOnly="false">
      <xsd:simpleType>
        <xsd:restriction base="dms:Choice">
          <xsd:enumeration value="CMPG"/>
          <xsd:enumeration value="Command Team"/>
          <xsd:enumeration value="Community Justice and Custody"/>
          <xsd:enumeration value="Corporate Communications"/>
          <xsd:enumeration value="Corporate services"/>
          <xsd:enumeration value="EDHR"/>
          <xsd:enumeration value="Finance"/>
          <xsd:enumeration value="Fleet services"/>
          <xsd:enumeration value="Force CATO"/>
          <xsd:enumeration value="Force CID"/>
          <xsd:enumeration value="Force Wide"/>
          <xsd:enumeration value="Human resources"/>
          <xsd:enumeration value="Information services"/>
          <xsd:enumeration value="Intelligence"/>
          <xsd:enumeration value="Learning and development"/>
          <xsd:enumeration value="Legal services"/>
          <xsd:enumeration value="Local policing"/>
          <xsd:enumeration value="Operations"/>
          <xsd:enumeration value="Organisation and service development"/>
          <xsd:enumeration value="Professional standards"/>
          <xsd:enumeration value="Property services"/>
          <xsd:enumeration value="Public protection"/>
          <xsd:enumeration value="WM CTU"/>
          <xsd:enumeration value="Other"/>
        </xsd:restriction>
      </xsd:simpleType>
    </xsd:element>
    <xsd:element name="wmpForceLPU" ma:index="17" nillable="true" ma:displayName="Force LPU" ma:default="" ma:internalName="wmpForceLPU" ma:readOnly="false">
      <xsd:simpleType>
        <xsd:restriction base="dms:Choice">
          <xsd:enumeration value="Birmingham"/>
          <xsd:enumeration value="Birmingham East"/>
          <xsd:enumeration value="Birmingham North"/>
          <xsd:enumeration value="Birmingham South"/>
          <xsd:enumeration value="Birmingham West and Central"/>
          <xsd:enumeration value="Coventry"/>
          <xsd:enumeration value="Dudley"/>
          <xsd:enumeration value="Sandwell"/>
          <xsd:enumeration value="Solihull"/>
          <xsd:enumeration value="Walsall"/>
          <xsd:enumeration value="Wolverhampton"/>
          <xsd:enumeration value="Other"/>
        </xsd:restriction>
      </xsd:simpleType>
    </xsd:element>
    <xsd:element name="wmpGeneralTags" ma:index="18" nillable="true" ma:displayName="General Tags" ma:default="" ma:internalName="wmpGeneralTags" ma:readOnly="false">
      <xsd:simpleType>
        <xsd:restriction base="dms:Choice">
          <xsd:enumeration value="Audit"/>
          <xsd:enumeration value="Boards/Working Groups"/>
          <xsd:enumeration value="Business Improvement"/>
          <xsd:enumeration value="Collaboration"/>
          <xsd:enumeration value="Community Engagement"/>
          <xsd:enumeration value="Consultation"/>
          <xsd:enumeration value="Custody Visiting"/>
          <xsd:enumeration value="EDHR"/>
          <xsd:enumeration value="Legal"/>
          <xsd:enumeration value="Performance"/>
          <xsd:enumeration value="Projects"/>
          <xsd:enumeration value="Regional"/>
          <xsd:enumeration value="Other"/>
        </xsd:restriction>
      </xsd:simpleType>
    </xsd:element>
    <xsd:element name="wmpHumanResources" ma:index="19" nillable="true" ma:displayName="Human Resources" ma:format="Dropdown" ma:internalName="wmpHumanResources" ma:readOnly="false">
      <xsd:simpleType>
        <xsd:restriction base="dms:Choice">
          <xsd:enumeration value="Attendance"/>
          <xsd:enumeration value="Contracts"/>
          <xsd:enumeration value="Establishment"/>
          <xsd:enumeration value="PDR"/>
          <xsd:enumeration value="Personal Files"/>
          <xsd:enumeration value="Recruitment"/>
          <xsd:enumeration value="Training and development"/>
          <xsd:enumeration value="Other"/>
        </xsd:restriction>
      </xsd:simpleType>
    </xsd:element>
    <xsd:element name="wmpKeywords" ma:index="20" nillable="true" ma:displayName="Keywords" ma:internalName="wmpKeywords" ma:readOnly="false">
      <xsd:simpleType>
        <xsd:restriction base="dms:Text"/>
      </xsd:simpleType>
    </xsd:element>
    <xsd:element name="wmpLocalPartners" ma:index="21" nillable="true" ma:displayName="Local Partners" ma:default="" ma:internalName="wmpLocalPartners" ma:readOnly="false">
      <xsd:simpleType>
        <xsd:restriction base="dms:Choice">
          <xsd:enumeration value="Birmingham City Council"/>
          <xsd:enumeration value="Business Organisation"/>
          <xsd:enumeration value="Community safety partnership"/>
          <xsd:enumeration value="Coventry City Council"/>
          <xsd:enumeration value="Dudley MBC"/>
          <xsd:enumeration value="Heads of Community Safety"/>
          <xsd:enumeration value="Local Criminal Justice Board"/>
          <xsd:enumeration value="Sandwell MBC"/>
          <xsd:enumeration value="Solihull MBC"/>
          <xsd:enumeration value="Staffordshire and West Mids JPAC"/>
          <xsd:enumeration value="Voluntary and Community Organisations"/>
          <xsd:enumeration value="Walsall MBC"/>
          <xsd:enumeration value="West Midlands Joint Committee"/>
          <xsd:enumeration value="Wolverhampton City Council"/>
          <xsd:enumeration value="Other"/>
        </xsd:restriction>
      </xsd:simpleType>
    </xsd:element>
    <xsd:element name="wmpNationalBodies" ma:index="22" nillable="true" ma:displayName="National Bodies" ma:default="" ma:internalName="wmpNationalBodies" ma:readOnly="false">
      <xsd:simpleType>
        <xsd:restriction base="dms:Choice">
          <xsd:enumeration value="British Transport Police"/>
          <xsd:enumeration value="Cabinet Office"/>
          <xsd:enumeration value="College of Policing"/>
          <xsd:enumeration value="Courts Service"/>
          <xsd:enumeration value="Crown Prosecution Service"/>
          <xsd:enumeration value="Dept. for Communities and Local Govt"/>
          <xsd:enumeration value="Dept. of Health/NHS"/>
          <xsd:enumeration value="Equality and Human Rights Commission"/>
          <xsd:enumeration value="Highways Agency"/>
          <xsd:enumeration value="HMIC"/>
          <xsd:enumeration value="HM Treasury"/>
          <xsd:enumeration value="Home Office"/>
          <xsd:enumeration value="IPCC"/>
          <xsd:enumeration value="LGA"/>
          <xsd:enumeration value="Ministry of Justice"/>
          <xsd:enumeration value="National Police Air Service"/>
          <xsd:enumeration value="National Crime Agency"/>
          <xsd:enumeration value="NewCo"/>
          <xsd:enumeration value="PCCs National Body"/>
          <xsd:enumeration value="Probation Service"/>
          <xsd:enumeration value="Other"/>
        </xsd:restriction>
      </xsd:simpleType>
    </xsd:element>
    <xsd:element name="wmpOfficeManagement" ma:index="23" nillable="true" ma:displayName="Office Management" ma:default="" ma:internalName="wmpOfficeManagement" ma:readOnly="false">
      <xsd:simpleType>
        <xsd:restriction base="dms:Choice">
          <xsd:enumeration value="Accommodation"/>
          <xsd:enumeration value="Archive"/>
          <xsd:enumeration value="CEO Office"/>
          <xsd:enumeration value="Conferences"/>
          <xsd:enumeration value="Events"/>
          <xsd:enumeration value="Governance of the Office"/>
          <xsd:enumeration value="Health and Safety"/>
          <xsd:enumeration value="IT"/>
          <xsd:enumeration value="Ordering"/>
          <xsd:enumeration value="PCC Office"/>
          <xsd:enumeration value="Projects"/>
          <xsd:enumeration value="Records Management"/>
          <xsd:enumeration value="Other"/>
        </xsd:restriction>
      </xsd:simpleType>
    </xsd:element>
    <xsd:element name="wmpPCCDecision" ma:index="24" nillable="true" ma:displayName="PCC Decision" ma:default="" ma:internalName="wmpPCCDecision" ma:readOnly="false">
      <xsd:simpleType>
        <xsd:restriction base="dms:Choice">
          <xsd:enumeration value="Delegated"/>
          <xsd:enumeration value="PCC"/>
        </xsd:restriction>
      </xsd:simpleType>
    </xsd:element>
    <xsd:element name="wmpPublicMeetings" ma:index="25" nillable="true" ma:displayName="Public Meetings" ma:default="" ma:internalName="wmpPublicMeetings" ma:readOnly="false">
      <xsd:simpleType>
        <xsd:restriction base="dms:Choice">
          <xsd:enumeration value="Consultation"/>
          <xsd:enumeration value="PCC Decision/s"/>
          <xsd:enumeration value="Police and Crime Panel"/>
          <xsd:enumeration value="Other"/>
        </xsd:restriction>
      </xsd:simpleType>
    </xsd:element>
    <xsd:element name="wmpTransition" ma:index="26" nillable="true" ma:displayName="Transition" ma:default="" ma:internalName="wmpTransition" ma:readOnly="false">
      <xsd:simpleType>
        <xsd:restriction base="dms:Choice">
          <xsd:enumeration value="HO Transition Sponsorship Board"/>
          <xsd:enumeration value="Policing Protocol"/>
          <xsd:enumeration value="Strategic Policing Requirement"/>
          <xsd:enumeration value="Victims"/>
          <xsd:enumeration value="WM Transition Governance Board"/>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6F8316-3E32-4562-A4C2-D367D2FA19F9}">
  <ds:schemaRefs>
    <ds:schemaRef ds:uri="http://schemas.microsoft.com/sharepoint/v3/contenttype/forms"/>
  </ds:schemaRefs>
</ds:datastoreItem>
</file>

<file path=customXml/itemProps2.xml><?xml version="1.0" encoding="utf-8"?>
<ds:datastoreItem xmlns:ds="http://schemas.openxmlformats.org/officeDocument/2006/customXml" ds:itemID="{728EADFF-ADC6-4608-B12C-A54B3774599E}">
  <ds:schemaRefs>
    <ds:schemaRef ds:uri="07917103-641f-4837-8077-c3455ccf78d9"/>
    <ds:schemaRef ds:uri="http://purl.org/dc/dcmitype/"/>
    <ds:schemaRef ds:uri="http://schemas.microsoft.com/office/infopath/2007/PartnerControls"/>
    <ds:schemaRef ds:uri="http://purl.org/dc/elements/1.1/"/>
    <ds:schemaRef ds:uri="http://schemas.microsoft.com/office/2006/metadata/properties"/>
    <ds:schemaRef ds:uri="ed052f3d-8eac-4e91-bb10-4545a2583f23"/>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C135C36A-7964-4373-B385-F1C55DF43428}"/>
</file>

<file path=docProps/app.xml><?xml version="1.0" encoding="utf-8"?>
<Properties xmlns="http://schemas.openxmlformats.org/officeDocument/2006/extended-properties" xmlns:vt="http://schemas.openxmlformats.org/officeDocument/2006/docPropsVTypes">
  <TotalTime>6552</TotalTime>
  <Words>3924</Words>
  <Application>Microsoft Office PowerPoint</Application>
  <PresentationFormat>Widescreen</PresentationFormat>
  <Paragraphs>479</Paragraphs>
  <Slides>24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Century Gothic</vt:lpstr>
      <vt:lpstr>Graphik</vt:lpstr>
      <vt:lpstr>System Font</vt:lpstr>
      <vt:lpstr>Office Theme</vt:lpstr>
      <vt:lpstr>PowerPoint Presentation</vt:lpstr>
      <vt:lpstr>Ethics Committee Feedback re OE (January 2021):</vt:lpstr>
      <vt:lpstr>The Four P Approach </vt:lpstr>
      <vt:lpstr>Tackling Organised Exploitation</vt:lpstr>
      <vt:lpstr>Organised Exploitation Dashboard Usage – Benefits:</vt:lpstr>
      <vt:lpstr>Organised Exploitation Case Study Overview</vt:lpstr>
      <vt:lpstr>Prepare </vt:lpstr>
      <vt:lpstr>Force Threat Grid Example</vt:lpstr>
      <vt:lpstr>Business Rules for Validation</vt:lpstr>
      <vt:lpstr>Organised Exploitation Case Study Nominal Identification </vt:lpstr>
      <vt:lpstr>Organised Exploitation Network Identification</vt:lpstr>
      <vt:lpstr>Organised Exploitation Case Study Pursue</vt:lpstr>
      <vt:lpstr>Organised Exploitation Case Study Pursue</vt:lpstr>
      <vt:lpstr>Pursue Case Study</vt:lpstr>
      <vt:lpstr>Pursue Case Study Outcome</vt:lpstr>
      <vt:lpstr>Organised Exploitation Case Study Protect</vt:lpstr>
      <vt:lpstr>Organised Exploitation Case Study Protect</vt:lpstr>
      <vt:lpstr>Protect Case Study</vt:lpstr>
      <vt:lpstr>Protect Case Study Outcome</vt:lpstr>
      <vt:lpstr>Organised Exploitation Case Study Prevent</vt:lpstr>
      <vt:lpstr>Organised Exploitation Case Study Prevent</vt:lpstr>
      <vt:lpstr>Prevent Case Study</vt:lpstr>
      <vt:lpstr>Prevent case study outcome</vt:lpstr>
      <vt:lpstr>Organised Exploitation Summary</vt:lpstr>
    </vt:vector>
  </TitlesOfParts>
  <Company>West Midlands Police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Organised Exploitation Case Study</dc:title>
  <dc:creator>Sara Burgess</dc:creator>
  <cp:lastModifiedBy>Matthew Tite</cp:lastModifiedBy>
  <cp:revision>349</cp:revision>
  <dcterms:created xsi:type="dcterms:W3CDTF">2021-06-22T12:23:36Z</dcterms:created>
  <dcterms:modified xsi:type="dcterms:W3CDTF">2021-07-09T11:48:13Z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0x0101009B2D7332376CDA40911B9432AADE569900756AA843FDA8A940ABEBF84D1E24B6D1</vt:lpwstr>
  </property>
</Properties>
</file>